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494" r:id="rId2"/>
    <p:sldId id="495" r:id="rId3"/>
    <p:sldId id="496" r:id="rId4"/>
    <p:sldId id="529" r:id="rId5"/>
    <p:sldId id="498" r:id="rId6"/>
    <p:sldId id="499" r:id="rId7"/>
    <p:sldId id="500" r:id="rId8"/>
    <p:sldId id="501" r:id="rId9"/>
    <p:sldId id="502" r:id="rId10"/>
    <p:sldId id="469" r:id="rId11"/>
    <p:sldId id="505" r:id="rId12"/>
    <p:sldId id="506" r:id="rId13"/>
    <p:sldId id="428" r:id="rId14"/>
    <p:sldId id="429" r:id="rId15"/>
    <p:sldId id="430" r:id="rId16"/>
    <p:sldId id="503" r:id="rId17"/>
    <p:sldId id="504" r:id="rId18"/>
    <p:sldId id="431" r:id="rId19"/>
    <p:sldId id="329" r:id="rId20"/>
    <p:sldId id="330" r:id="rId21"/>
    <p:sldId id="333" r:id="rId22"/>
    <p:sldId id="334" r:id="rId23"/>
    <p:sldId id="335" r:id="rId24"/>
    <p:sldId id="332" r:id="rId25"/>
    <p:sldId id="337" r:id="rId26"/>
    <p:sldId id="433" r:id="rId27"/>
    <p:sldId id="434" r:id="rId28"/>
    <p:sldId id="435" r:id="rId29"/>
    <p:sldId id="523" r:id="rId30"/>
    <p:sldId id="524" r:id="rId31"/>
    <p:sldId id="418" r:id="rId32"/>
    <p:sldId id="405" r:id="rId33"/>
    <p:sldId id="404" r:id="rId34"/>
    <p:sldId id="406" r:id="rId35"/>
    <p:sldId id="420" r:id="rId36"/>
    <p:sldId id="507" r:id="rId37"/>
    <p:sldId id="522" r:id="rId38"/>
    <p:sldId id="360" r:id="rId39"/>
    <p:sldId id="491" r:id="rId40"/>
    <p:sldId id="481" r:id="rId41"/>
    <p:sldId id="399" r:id="rId42"/>
    <p:sldId id="487" r:id="rId43"/>
    <p:sldId id="531" r:id="rId44"/>
    <p:sldId id="532" r:id="rId45"/>
    <p:sldId id="533" r:id="rId46"/>
    <p:sldId id="530" r:id="rId47"/>
    <p:sldId id="535" r:id="rId48"/>
    <p:sldId id="461" r:id="rId49"/>
    <p:sldId id="520" r:id="rId50"/>
    <p:sldId id="521" r:id="rId51"/>
    <p:sldId id="460" r:id="rId52"/>
    <p:sldId id="53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3333FF"/>
    <a:srgbClr val="FF66FF"/>
    <a:srgbClr val="FF99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47" d="100"/>
          <a:sy n="47" d="100"/>
        </p:scale>
        <p:origin x="-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C13313-2F54-426A-8B86-44E762EEF888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49D87A4-BF44-45FB-968A-4E853049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continual improvement in quantitative measures: AP exams taken; AP exams passed; state tests passed; and SAT subject test scores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levels of student interest in science and math based on elective choices and college majors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student and teacher morale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ability to “grow its own” great teachers on an ongoing basis along with low turnover of current teachers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199F3-A86A-47D8-ACDA-7E8DAECB49C6}" type="slidenum">
              <a:rPr lang="en-US" smtClean="0">
                <a:latin typeface="Calibri" pitchFamily="34" charset="0"/>
              </a:rPr>
              <a:pPr/>
              <a:t>38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37A54-E9C1-4464-A774-69C66AC15A9D}" type="slidenum">
              <a:rPr lang="en-US" smtClean="0">
                <a:latin typeface="Calibri" pitchFamily="34" charset="0"/>
              </a:rPr>
              <a:pPr/>
              <a:t>39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70511F-FD92-4CBC-AB5E-63AFC9422EA1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02355F-D994-4085-A3FB-D9B95E633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FFDE-47B1-4B80-8CEF-CAC46BC46006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859C-AC9F-48DC-9F4E-5B3110F1A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305E-9CB1-4B38-9E7B-C9F89933DCAC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F364-B36A-4B98-A9D8-6D0B0952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B4CD-A6B5-4598-B3E0-37CBF788BCEC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654A-30CA-4D82-ADCC-877066019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E99D-8330-46BE-B0ED-C5FE733BC926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7561579-1D2A-47A0-87B2-34428277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6645-4A09-4325-B361-5261380F5789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7FF0-714E-4839-BC26-7EC4B8D2B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A664-A69D-4CB3-8837-7DC7D65CEC5A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8D4A-EAC3-42A2-9DC9-45B04EAD34B5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6F94-9A62-4F3A-AD3B-24893717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C7E5-04FD-42E5-803C-4F91F8C97B4C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53411F-8F2F-4C51-8AD3-7C28B342F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9CB8-39D9-4FBC-8395-4C41C1DD8423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4B29-A7A8-4207-9916-8A68A609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F92C-8BD9-4756-B85B-2A403760B353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BEBD47F-6B88-4DD4-A4A0-78DCEB7C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DAEDA1-067D-46DD-B06D-A2AD6D205377}" type="datetime1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B34ABC-2B77-46F6-882E-21089131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0" r:id="rId2"/>
    <p:sldLayoutId id="2147484206" r:id="rId3"/>
    <p:sldLayoutId id="2147484201" r:id="rId4"/>
    <p:sldLayoutId id="2147484207" r:id="rId5"/>
    <p:sldLayoutId id="2147484202" r:id="rId6"/>
    <p:sldLayoutId id="2147484208" r:id="rId7"/>
    <p:sldLayoutId id="2147484203" r:id="rId8"/>
    <p:sldLayoutId id="2147484209" r:id="rId9"/>
    <p:sldLayoutId id="2147484204" r:id="rId10"/>
    <p:sldLayoutId id="2147484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AC81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D8F8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ctl.org/" TargetMode="Externa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Robert Goodman, Ed.D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032000"/>
            <a:ext cx="8153400" cy="4525963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s-ES" sz="3200" smtClean="0">
                <a:ea typeface="ＭＳ Ｐゴシック" pitchFamily="34" charset="-128"/>
              </a:rPr>
              <a:t>Centro de Enseñanza y Aprendizaje de NJ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s-ES" sz="3200" smtClean="0">
                <a:ea typeface="ＭＳ Ｐゴシック" pitchFamily="34" charset="-128"/>
              </a:rPr>
              <a:t>&amp;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s-ES" sz="3200" smtClean="0">
                <a:ea typeface="ＭＳ Ｐゴシック" pitchFamily="34" charset="-128"/>
              </a:rPr>
              <a:t>ES Técnica Condado de Bergen  - Teterboro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bgoodman33@gmail.com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www.njctl.org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Methods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76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Curriculum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Pedagogia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Asesoramiento Formativo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Asesoramiento sumativo y notas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Tecnologia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Colaboracion cara a cara o virtual</a:t>
            </a:r>
            <a:endParaRPr 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2413"/>
            <a:ext cx="8382000" cy="9366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AP Resultados Internacionales y Competitivos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1617663"/>
            <a:ext cx="8382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Exámenes de AP como una Meta 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19250"/>
            <a:ext cx="8353425" cy="4286250"/>
          </a:xfrm>
        </p:spPr>
        <p:txBody>
          <a:bodyPr/>
          <a:lstStyle/>
          <a:p>
            <a:pPr eaLnBrk="1" hangingPunct="1"/>
            <a:r>
              <a:rPr lang="es-ES" sz="3000" smtClean="0">
                <a:ea typeface="ＭＳ Ｐゴシック" pitchFamily="34" charset="-128"/>
              </a:rPr>
              <a:t>Ofrece un métrico estándar  </a:t>
            </a:r>
          </a:p>
          <a:p>
            <a:pPr eaLnBrk="1" hangingPunct="1"/>
            <a:endParaRPr lang="es-ES" sz="3000" smtClean="0">
              <a:ea typeface="ＭＳ Ｐゴシック" pitchFamily="34" charset="-128"/>
            </a:endParaRP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Reconocido por todos los años, colegios y universidades, estudiantes y padres de familia </a:t>
            </a:r>
          </a:p>
          <a:p>
            <a:pPr eaLnBrk="1" hangingPunct="1"/>
            <a:endParaRPr lang="es-ES" sz="3000" smtClean="0">
              <a:ea typeface="ＭＳ Ｐゴシック" pitchFamily="34" charset="-128"/>
            </a:endParaRP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Correlacionado con la competitividad internacional </a:t>
            </a:r>
          </a:p>
          <a:p>
            <a:pPr eaLnBrk="1" hangingPunct="1"/>
            <a:endParaRPr lang="es-ES" sz="3000" smtClean="0">
              <a:ea typeface="ＭＳ Ｐゴシック" pitchFamily="34" charset="-128"/>
            </a:endParaRP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Da a los estudiantes el acceso a las mejores universidades, además de becas 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/>
              <a:t>PSI </a:t>
            </a:r>
            <a:r>
              <a:rPr lang="en-US" sz="2700" dirty="0" err="1" smtClean="0"/>
              <a:t>Secuencia</a:t>
            </a:r>
            <a:r>
              <a:rPr lang="en-US" sz="2700" dirty="0" smtClean="0"/>
              <a:t> de </a:t>
            </a:r>
            <a:r>
              <a:rPr lang="en-US" sz="2700" dirty="0" err="1" smtClean="0"/>
              <a:t>Cursos</a:t>
            </a:r>
            <a:r>
              <a:rPr lang="en-US" sz="2700" dirty="0" smtClean="0"/>
              <a:t>: </a:t>
            </a:r>
            <a:r>
              <a:rPr lang="en-US" sz="2700" dirty="0" err="1" smtClean="0"/>
              <a:t>Grados</a:t>
            </a:r>
            <a:r>
              <a:rPr lang="en-US" sz="2700" dirty="0" smtClean="0"/>
              <a:t>: </a:t>
            </a:r>
            <a:r>
              <a:rPr lang="en-US" sz="2700" dirty="0" err="1" smtClean="0"/>
              <a:t>Secundaria</a:t>
            </a:r>
            <a:r>
              <a:rPr lang="en-US" sz="2700" dirty="0" smtClean="0"/>
              <a:t>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238250" y="2016125"/>
          <a:ext cx="6684963" cy="4384675"/>
        </p:xfrm>
        <a:graphic>
          <a:graphicData uri="http://schemas.openxmlformats.org/presentationml/2006/ole">
            <p:oleObj spid="_x0000_s1026" name="SmartDraw" r:id="rId3" imgW="9069324" imgH="5948172" progId="SmartDraw.2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357563" y="5561013"/>
            <a:ext cx="1123950" cy="839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4763" y="5561013"/>
            <a:ext cx="1123950" cy="839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357563" y="5791200"/>
            <a:ext cx="147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Algebra II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5084763" y="5791200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Pre Calc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/>
              <a:t>PSI </a:t>
            </a:r>
            <a:r>
              <a:rPr lang="en-US" sz="2700" dirty="0" err="1" smtClean="0"/>
              <a:t>Secuencia</a:t>
            </a:r>
            <a:r>
              <a:rPr lang="en-US" sz="2700" dirty="0" smtClean="0"/>
              <a:t> del </a:t>
            </a:r>
            <a:r>
              <a:rPr lang="en-US" sz="2700" dirty="0" err="1" smtClean="0"/>
              <a:t>Curso</a:t>
            </a:r>
            <a:r>
              <a:rPr lang="en-US" sz="2700" dirty="0" smtClean="0"/>
              <a:t>: Version minimal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082800" y="1895475"/>
          <a:ext cx="4749800" cy="4525963"/>
        </p:xfrm>
        <a:graphic>
          <a:graphicData uri="http://schemas.openxmlformats.org/presentationml/2006/ole">
            <p:oleObj spid="_x0000_s2050" name="SmartDraw" r:id="rId3" imgW="6240780" imgH="5948172" progId="SmartDraw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err="1" smtClean="0"/>
              <a:t>Secuencia</a:t>
            </a:r>
            <a:r>
              <a:rPr lang="en-US" sz="2700" dirty="0" smtClean="0"/>
              <a:t> del </a:t>
            </a:r>
            <a:r>
              <a:rPr lang="en-US" sz="2700" dirty="0" err="1" smtClean="0"/>
              <a:t>Curso</a:t>
            </a:r>
            <a:r>
              <a:rPr lang="en-US" sz="2700" dirty="0" smtClean="0"/>
              <a:t> </a:t>
            </a:r>
            <a:r>
              <a:rPr lang="en-US" sz="2700" dirty="0" err="1" smtClean="0"/>
              <a:t>Tradicional</a:t>
            </a:r>
            <a:r>
              <a:rPr lang="en-US" sz="2700" dirty="0" smtClean="0"/>
              <a:t>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138238" y="1884363"/>
          <a:ext cx="6867525" cy="4525962"/>
        </p:xfrm>
        <a:graphic>
          <a:graphicData uri="http://schemas.openxmlformats.org/presentationml/2006/ole">
            <p:oleObj spid="_x0000_s3074" name="SmartDraw" r:id="rId3" imgW="8679180" imgH="5478780" progId="SmartDraw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868488"/>
            <a:ext cx="8677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Exámenes Tomados Ciencia AP </a:t>
            </a:r>
            <a:br>
              <a:rPr lang="es-ES" sz="3200" smtClean="0">
                <a:ea typeface="ＭＳ Ｐゴシック" pitchFamily="34" charset="-128"/>
              </a:rPr>
            </a:br>
            <a:r>
              <a:rPr lang="es-ES" sz="3200" smtClean="0">
                <a:ea typeface="ＭＳ Ｐゴシック" pitchFamily="34" charset="-128"/>
              </a:rPr>
              <a:t> (2010 - Bergen Tech vs Estado Normed) 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922338" y="1498600"/>
            <a:ext cx="822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* los exámenes de Física AP B tomados 18x del promedio del estado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3900" y="1960563"/>
            <a:ext cx="914400" cy="1682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489075"/>
            <a:ext cx="80676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Exámenes Pasados Ciencia AP </a:t>
            </a:r>
            <a:br>
              <a:rPr lang="es-ES" sz="3200" smtClean="0">
                <a:ea typeface="ＭＳ Ｐゴシック" pitchFamily="34" charset="-128"/>
              </a:rPr>
            </a:br>
            <a:r>
              <a:rPr lang="es-ES" sz="3200" smtClean="0">
                <a:ea typeface="ＭＳ Ｐゴシック" pitchFamily="34" charset="-128"/>
              </a:rPr>
              <a:t> (2010 - Bergen Tech vs Estado Normed) </a:t>
            </a:r>
            <a:endParaRPr lang="en-US" sz="2400" smtClean="0">
              <a:ea typeface="ＭＳ Ｐゴシック" pitchFamily="34" charset="-12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14513" y="1960563"/>
            <a:ext cx="914400" cy="1682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11238" y="1489075"/>
            <a:ext cx="775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* Los exámenes de Física AP B pasaron 14x el promedio del estado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Pedagogia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Constructivismo social</a:t>
            </a:r>
            <a:endParaRPr lang="en-US" sz="3000" b="1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4000" b="1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Mas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40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Instruction directa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Pedagogia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Constructivismo Social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Mesas Redondas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Resolucion de problemas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400" smtClean="0">
                <a:ea typeface="ＭＳ Ｐゴシック" pitchFamily="34" charset="-128"/>
              </a:rPr>
              <a:t>en grupo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Grupo heterogeneo</a:t>
            </a:r>
          </a:p>
          <a:p>
            <a:pPr marL="0" indent="0" eaLnBrk="1" hangingPunct="1"/>
            <a:endParaRPr lang="en-US" sz="1600" smtClean="0">
              <a:ea typeface="ＭＳ Ｐゴシック" pitchFamily="34" charset="-128"/>
            </a:endParaRPr>
          </a:p>
        </p:txBody>
      </p:sp>
      <p:pic>
        <p:nvPicPr>
          <p:cNvPr id="26628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33638"/>
            <a:ext cx="25304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2400" i="1" smtClean="0">
                <a:solidFill>
                  <a:schemeClr val="tx2"/>
                </a:solidFill>
                <a:ea typeface="ＭＳ Ｐゴシック" pitchFamily="34" charset="-128"/>
              </a:rPr>
              <a:t>Capacitar a los Profesores ...Liderar el Cambio</a:t>
            </a:r>
          </a:p>
          <a:p>
            <a:pPr algn="ctr">
              <a:buFont typeface="Arial" charset="0"/>
              <a:buNone/>
            </a:pPr>
            <a:r>
              <a:rPr lang="en-US" sz="2400" i="1" smtClean="0">
                <a:solidFill>
                  <a:schemeClr val="tx2"/>
                </a:solidFill>
                <a:ea typeface="ＭＳ Ｐゴシック" pitchFamily="34" charset="-128"/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4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sz="2800" i="1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12291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Pedagogia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167688" cy="4810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Instruction Directa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Pizarra interactiva (IWB) Presentacion con Notebook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Asesoramiento formativo con los respondedores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El profesor como parte del grupo social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595438"/>
            <a:ext cx="3800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Asesoramiento Formativo</a:t>
            </a:r>
          </a:p>
        </p:txBody>
      </p:sp>
      <p:sp>
        <p:nvSpPr>
          <p:cNvPr id="2867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14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609600" y="2336800"/>
            <a:ext cx="52863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Respondedores para alumnos</a:t>
            </a:r>
          </a:p>
          <a:p>
            <a:endParaRPr lang="en-US" sz="3000" b="1"/>
          </a:p>
          <a:p>
            <a:r>
              <a:rPr lang="en-US" sz="3000" b="1"/>
              <a:t>Voto anonimo del alumno durante la clase para guiar la instruccion</a:t>
            </a:r>
          </a:p>
          <a:p>
            <a:endParaRPr lang="en-US">
              <a:latin typeface="Calibri" pitchFamily="34" charset="0"/>
            </a:endParaRPr>
          </a:p>
          <a:p>
            <a:endParaRPr lang="en-US" sz="2800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13" y="2036763"/>
            <a:ext cx="20431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Instruccion Directa</a:t>
            </a:r>
          </a:p>
        </p:txBody>
      </p:sp>
      <p:sp>
        <p:nvSpPr>
          <p:cNvPr id="29699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546225"/>
            <a:ext cx="8305800" cy="7223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  <a:cs typeface="Arial" charset="0"/>
              </a:rPr>
              <a:t>Ejemplo: Instruccion directa</a:t>
            </a:r>
            <a:r>
              <a:rPr lang="en-US" sz="2400" smtClean="0">
                <a:ea typeface="ＭＳ Ｐゴシック" pitchFamily="34" charset="-128"/>
              </a:rPr>
              <a:t> – </a:t>
            </a:r>
            <a:r>
              <a:rPr lang="en-US" sz="2400" b="1" smtClean="0">
                <a:ea typeface="ＭＳ Ｐゴシック" pitchFamily="34" charset="-128"/>
                <a:cs typeface="Arial" charset="0"/>
              </a:rPr>
              <a:t>Sumando decimales</a:t>
            </a:r>
            <a:endParaRPr lang="en-US" sz="24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14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266825" y="2090738"/>
            <a:ext cx="6870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FF"/>
                </a:solidFill>
                <a:latin typeface="Arial Black" pitchFamily="34" charset="0"/>
              </a:rPr>
              <a:t>Si usted sabe cómo sumar números enteros entonces usted puede agregar decimales. Sólo siga estos pasos</a:t>
            </a:r>
          </a:p>
          <a:p>
            <a:endParaRPr lang="en-US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s-ES">
                <a:solidFill>
                  <a:srgbClr val="0000FF"/>
                </a:solidFill>
                <a:latin typeface="Arial Black" pitchFamily="34" charset="0"/>
              </a:rPr>
              <a:t>Paso 1: Ponga los números en una columna vertical, alineando los puntos decimales</a:t>
            </a:r>
          </a:p>
          <a:p>
            <a:endParaRPr lang="en-US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s-ES">
                <a:solidFill>
                  <a:srgbClr val="0000FF"/>
                </a:solidFill>
                <a:latin typeface="Arial Black" pitchFamily="34" charset="0"/>
              </a:rPr>
              <a:t>Paso 2: Agregue cada columna de dígitos, empezando por la derecha y trabajando hacia la izquierda </a:t>
            </a:r>
          </a:p>
          <a:p>
            <a:endParaRPr lang="en-US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s-ES">
                <a:solidFill>
                  <a:srgbClr val="0000FF"/>
                </a:solidFill>
                <a:latin typeface="Arial Black" pitchFamily="34" charset="0"/>
              </a:rPr>
              <a:t>Paso 3: Coloque el punto decimal en la respuesta directamente debajo de los puntos decimales que se alinearon en el Paso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Instruccion Directa</a:t>
            </a:r>
          </a:p>
        </p:txBody>
      </p:sp>
      <p:sp>
        <p:nvSpPr>
          <p:cNvPr id="30723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7716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  <a:cs typeface="Arial" charset="0"/>
              </a:rPr>
              <a:t>Ejemplo</a:t>
            </a:r>
            <a:r>
              <a:rPr lang="en-US" sz="2400" b="1" smtClean="0">
                <a:ea typeface="ＭＳ Ｐゴシック" pitchFamily="34" charset="-128"/>
              </a:rPr>
              <a:t>: Instruccion directa – </a:t>
            </a:r>
            <a:r>
              <a:rPr lang="en-US" sz="2400" b="1" smtClean="0">
                <a:ea typeface="ＭＳ Ｐゴシック" pitchFamily="34" charset="-128"/>
                <a:cs typeface="Arial" charset="0"/>
              </a:rPr>
              <a:t>sumando decimales</a:t>
            </a:r>
            <a:endParaRPr lang="en-US" sz="2400" b="1" smtClean="0">
              <a:ea typeface="ＭＳ Ｐゴシック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" y="2390775"/>
            <a:ext cx="85344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 Black" pitchFamily="34" charset="0"/>
              </a:rPr>
              <a:t>Encuentre la suma.</a:t>
            </a:r>
          </a:p>
          <a:p>
            <a:endParaRPr lang="en-US" sz="140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1400">
                <a:solidFill>
                  <a:srgbClr val="0000FF"/>
                </a:solidFill>
                <a:latin typeface="Arial Black" pitchFamily="34" charset="0"/>
              </a:rPr>
              <a:t>0.35 + 0,4 + 0,028</a:t>
            </a:r>
          </a:p>
          <a:p>
            <a:endParaRPr lang="en-US" sz="140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Paso 1: Ponga los números en una columna                          0,35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vertical, alineando los puntos decimales                               0,4</a:t>
            </a:r>
          </a:p>
          <a:p>
            <a:r>
              <a:rPr lang="en-US" sz="1400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                                       </a:t>
            </a:r>
            <a:r>
              <a:rPr lang="en-US" sz="1400" u="sng">
                <a:solidFill>
                  <a:srgbClr val="0000FF"/>
                </a:solidFill>
                <a:latin typeface="Arial Black" pitchFamily="34" charset="0"/>
              </a:rPr>
              <a:t>+0,028 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Paso 2: Agregue cada columna de dígitos, 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empezando por la derecha y trabajando hacia                       0,35</a:t>
            </a:r>
            <a:r>
              <a:rPr lang="es-ES" sz="140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la izquierda (agregue ceros al final para que                         0,4</a:t>
            </a:r>
            <a:r>
              <a:rPr lang="es-ES" sz="1400">
                <a:solidFill>
                  <a:srgbClr val="FF0000"/>
                </a:solidFill>
                <a:latin typeface="Arial Black" pitchFamily="34" charset="0"/>
              </a:rPr>
              <a:t>00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todos tengan 3 dígitos a la derecha del punto                      </a:t>
            </a:r>
            <a:r>
              <a:rPr lang="es-ES" sz="1400" u="sng">
                <a:solidFill>
                  <a:srgbClr val="0000FF"/>
                </a:solidFill>
                <a:latin typeface="Arial Black" pitchFamily="34" charset="0"/>
              </a:rPr>
              <a:t>+0,028</a:t>
            </a:r>
          </a:p>
          <a:p>
            <a:r>
              <a:rPr lang="en-US" sz="1400">
                <a:solidFill>
                  <a:srgbClr val="0000FF"/>
                </a:solidFill>
                <a:latin typeface="Arial Black" pitchFamily="34" charset="0"/>
              </a:rPr>
              <a:t>decimal).                                                                                    0,778</a:t>
            </a:r>
          </a:p>
          <a:p>
            <a:endParaRPr lang="en-US" sz="140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Paso 3: Coloque el punto decimal en la                                   0,35</a:t>
            </a:r>
            <a:r>
              <a:rPr lang="es-ES" sz="140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respuesta directamente debajo de los puntos                        0,4</a:t>
            </a:r>
            <a:r>
              <a:rPr lang="es-ES" sz="1400">
                <a:solidFill>
                  <a:srgbClr val="FF0000"/>
                </a:solidFill>
                <a:latin typeface="Arial Black" pitchFamily="34" charset="0"/>
              </a:rPr>
              <a:t>00</a:t>
            </a:r>
          </a:p>
          <a:p>
            <a:r>
              <a:rPr lang="es-ES" sz="1400">
                <a:solidFill>
                  <a:srgbClr val="0000FF"/>
                </a:solidFill>
                <a:latin typeface="Arial Black" pitchFamily="34" charset="0"/>
              </a:rPr>
              <a:t>decimales que se alinearon en el Paso 1                              </a:t>
            </a:r>
            <a:r>
              <a:rPr lang="es-ES" sz="1400" u="sng">
                <a:solidFill>
                  <a:srgbClr val="0000FF"/>
                </a:solidFill>
                <a:latin typeface="Arial Black" pitchFamily="34" charset="0"/>
              </a:rPr>
              <a:t>+ 0,028</a:t>
            </a:r>
          </a:p>
          <a:p>
            <a:r>
              <a:rPr lang="en-US" sz="1400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                                           0,778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Asesoramiento Formativo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400"/>
            <a:ext cx="58959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1549400"/>
            <a:ext cx="58959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Asesoramiento Formativo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060700"/>
            <a:ext cx="4597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Asesoramiento Sumativo</a:t>
            </a:r>
          </a:p>
        </p:txBody>
      </p:sp>
      <p:sp>
        <p:nvSpPr>
          <p:cNvPr id="3379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8763"/>
            <a:ext cx="8305800" cy="5176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Grados basados solamente en lo que los alumnos saben y pueden hacer – Examenes, mini examenes y laboratorios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Recuperatorios para todos los examenes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Las notas no son subjetivas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Correlacionado a los examenes de fin de curso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700" smtClean="0">
                <a:ea typeface="ＭＳ Ｐゴシック" pitchFamily="34" charset="-128"/>
              </a:rPr>
              <a:t>(APs, EOC Algebra I, Common Core, etc.)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latin typeface="+mn-lt"/>
              </a:rPr>
              <a:t>Implementando Más Allá de </a:t>
            </a:r>
            <a:r>
              <a:rPr lang="es-ES" sz="3200" b="1" dirty="0" err="1" smtClean="0">
                <a:latin typeface="+mn-lt"/>
              </a:rPr>
              <a:t>Teterboro</a:t>
            </a:r>
            <a:r>
              <a:rPr lang="es-ES" sz="3200" b="1" dirty="0" smtClean="0">
                <a:latin typeface="+mn-lt"/>
              </a:rPr>
              <a:t> </a:t>
            </a:r>
            <a:endParaRPr lang="en-US" sz="3200" b="1" dirty="0">
              <a:latin typeface="+mn-lt"/>
            </a:endParaRPr>
          </a:p>
        </p:txBody>
      </p:sp>
      <p:sp>
        <p:nvSpPr>
          <p:cNvPr id="348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884363"/>
            <a:ext cx="8153400" cy="4830762"/>
          </a:xfrm>
        </p:spPr>
        <p:txBody>
          <a:bodyPr vert="horz"/>
          <a:lstStyle/>
          <a:p>
            <a:pPr eaLnBrk="1" hangingPunct="1"/>
            <a:r>
              <a:rPr lang="es-ES" sz="3000" smtClean="0">
                <a:ea typeface="ＭＳ Ｐゴシック" pitchFamily="34" charset="-128"/>
              </a:rPr>
              <a:t>La tecnología digital hace posible compartir PSI con otras escuelas </a:t>
            </a:r>
          </a:p>
          <a:p>
            <a:pPr eaLnBrk="1" hangingPunct="1"/>
            <a:endParaRPr lang="es-ES" sz="3000" smtClean="0">
              <a:ea typeface="ＭＳ Ｐゴシック" pitchFamily="34" charset="-128"/>
            </a:endParaRP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La aplicación de PSI requiere de profesores de física, química y biología  </a:t>
            </a:r>
          </a:p>
          <a:p>
            <a:pPr eaLnBrk="1" hangingPunct="1"/>
            <a:endParaRPr lang="es-ES" sz="3000" smtClean="0">
              <a:ea typeface="ＭＳ Ｐゴシック" pitchFamily="34" charset="-128"/>
            </a:endParaRP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Sin embargo, hay una escasez de profesores de física y química </a:t>
            </a:r>
            <a:endParaRPr lang="en-US" sz="3000" smtClean="0">
              <a:ea typeface="ＭＳ Ｐゴシック" pitchFamily="34" charset="-128"/>
            </a:endParaRP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63" y="228600"/>
            <a:ext cx="6789737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atin typeface="+mn-lt"/>
              </a:rPr>
              <a:t>Creando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Profesores</a:t>
            </a:r>
            <a:r>
              <a:rPr lang="en-US" sz="3200" b="1" dirty="0" smtClean="0">
                <a:latin typeface="+mn-lt"/>
              </a:rPr>
              <a:t> de </a:t>
            </a:r>
            <a:r>
              <a:rPr lang="en-US" sz="3200" b="1" dirty="0" err="1" smtClean="0">
                <a:latin typeface="+mn-lt"/>
              </a:rPr>
              <a:t>Ciencias</a:t>
            </a:r>
            <a:r>
              <a:rPr lang="en-US" sz="3200" b="1" dirty="0" smtClean="0">
                <a:latin typeface="+mn-lt"/>
              </a:rPr>
              <a:t> </a:t>
            </a:r>
            <a:endParaRPr lang="en-US" sz="3200" b="1" dirty="0">
              <a:latin typeface="+mn-lt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>
            <a:noAutofit/>
          </a:bodyPr>
          <a:lstStyle/>
          <a:p>
            <a:pPr>
              <a:buFont typeface="Symbol"/>
              <a:buChar char="·"/>
              <a:defRPr/>
            </a:pPr>
            <a:r>
              <a:rPr lang="es-ES" sz="2400" b="1" dirty="0" smtClean="0">
                <a:solidFill>
                  <a:srgbClr val="86CE24"/>
                </a:solidFill>
              </a:rPr>
              <a:t>PSI </a:t>
            </a:r>
            <a:r>
              <a:rPr lang="es-ES" sz="2400" dirty="0" smtClean="0">
                <a:solidFill>
                  <a:srgbClr val="000000"/>
                </a:solidFill>
              </a:rPr>
              <a:t>ha mostrado que "todos los estudiantes pueden aprender la ciencia". </a:t>
            </a:r>
          </a:p>
          <a:p>
            <a:pPr algn="r">
              <a:defRPr/>
            </a:pPr>
            <a:endParaRPr lang="en-US" sz="105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·"/>
              <a:defRPr/>
            </a:pPr>
            <a:r>
              <a:rPr lang="es-ES" sz="2400" dirty="0" smtClean="0">
                <a:solidFill>
                  <a:srgbClr val="000000"/>
                </a:solidFill>
              </a:rPr>
              <a:t>Creemos que "todos los profesores pueden aprender la ciencia" </a:t>
            </a:r>
          </a:p>
          <a:p>
            <a:pPr algn="r">
              <a:defRPr/>
            </a:pPr>
            <a:endParaRPr lang="en-US" sz="105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·"/>
              <a:defRPr/>
            </a:pPr>
            <a:r>
              <a:rPr lang="es-ES" sz="2400" b="1" dirty="0" smtClean="0">
                <a:solidFill>
                  <a:srgbClr val="86CE24"/>
                </a:solidFill>
              </a:rPr>
              <a:t>PSI </a:t>
            </a:r>
            <a:r>
              <a:rPr lang="es-ES" sz="2400" dirty="0" smtClean="0">
                <a:solidFill>
                  <a:srgbClr val="000000"/>
                </a:solidFill>
              </a:rPr>
              <a:t>enseña la ciencia a los profesores cualificados. </a:t>
            </a:r>
          </a:p>
          <a:p>
            <a:pPr algn="r">
              <a:defRPr/>
            </a:pPr>
            <a:endParaRPr lang="en-US" sz="1050" dirty="0" smtClean="0">
              <a:solidFill>
                <a:srgbClr val="000000"/>
              </a:solidFill>
            </a:endParaRPr>
          </a:p>
          <a:p>
            <a:pPr>
              <a:buFont typeface="Symbol"/>
              <a:buChar char="·"/>
              <a:defRPr/>
            </a:pPr>
            <a:r>
              <a:rPr lang="es-ES" sz="2400" dirty="0" smtClean="0">
                <a:solidFill>
                  <a:srgbClr val="000000"/>
                </a:solidFill>
              </a:rPr>
              <a:t>El objetivo es conseguir que los mejores profesores se conviertan en los mejores profesores de ciencia: </a:t>
            </a:r>
          </a:p>
          <a:p>
            <a:pPr algn="r">
              <a:defRPr/>
            </a:pPr>
            <a:endParaRPr lang="en-US" sz="1050" dirty="0" smtClean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s-ES" sz="2400" dirty="0" smtClean="0">
                <a:solidFill>
                  <a:srgbClr val="000000"/>
                </a:solidFill>
              </a:rPr>
              <a:t>"La enseñanza es </a:t>
            </a:r>
            <a:r>
              <a:rPr lang="es-ES" sz="2400" dirty="0" err="1" smtClean="0">
                <a:solidFill>
                  <a:srgbClr val="000000"/>
                </a:solidFill>
              </a:rPr>
              <a:t>dificil</a:t>
            </a:r>
            <a:r>
              <a:rPr lang="es-ES" sz="2400" dirty="0" smtClean="0">
                <a:solidFill>
                  <a:srgbClr val="000000"/>
                </a:solidFill>
              </a:rPr>
              <a:t>, la ciencia es fácil"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96863" y="228600"/>
            <a:ext cx="8469312" cy="990600"/>
          </a:xfrm>
        </p:spPr>
        <p:txBody>
          <a:bodyPr/>
          <a:lstStyle/>
          <a:p>
            <a:pPr marL="319088" indent="-319088" algn="ctr" eaLnBrk="1" hangingPunct="1"/>
            <a:r>
              <a:rPr lang="en-US" sz="3200" smtClean="0">
                <a:solidFill>
                  <a:srgbClr val="000000"/>
                </a:solidFill>
                <a:ea typeface="ＭＳ Ｐゴシック" pitchFamily="34" charset="-128"/>
              </a:rPr>
              <a:t>Programas de Apoyo </a:t>
            </a:r>
          </a:p>
        </p:txBody>
      </p:sp>
      <p:sp>
        <p:nvSpPr>
          <p:cNvPr id="3686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/>
          <a:lstStyle/>
          <a:p>
            <a:pPr eaLnBrk="1" hangingPunct="1"/>
            <a:r>
              <a:rPr lang="es-ES" sz="2400" smtClean="0">
                <a:solidFill>
                  <a:srgbClr val="000000"/>
                </a:solidFill>
                <a:ea typeface="ＭＳ Ｐゴシック" pitchFamily="34" charset="-128"/>
              </a:rPr>
              <a:t>Ofrecido a través de la Universidad de Kean-CTL </a:t>
            </a:r>
          </a:p>
          <a:p>
            <a:pPr eaLnBrk="1" hangingPunct="1"/>
            <a:endParaRPr lang="es-ES" sz="24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solidFill>
                  <a:srgbClr val="000000"/>
                </a:solidFill>
                <a:ea typeface="ＭＳ Ｐゴシック" pitchFamily="34" charset="-128"/>
              </a:rPr>
              <a:t>Toma a profesores de cualquier área de certificación y los convierte en profesores de Física o Química </a:t>
            </a:r>
          </a:p>
          <a:p>
            <a:pPr eaLnBrk="1" hangingPunct="1"/>
            <a:endParaRPr lang="es-ES" sz="24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solidFill>
                  <a:srgbClr val="000000"/>
                </a:solidFill>
                <a:ea typeface="ＭＳ Ｐゴシック" pitchFamily="34" charset="-128"/>
              </a:rPr>
              <a:t>La formación utiliza el mismo plan de estudios y los métodos encontrados en las aulas de PSI </a:t>
            </a:r>
          </a:p>
          <a:p>
            <a:pPr eaLnBrk="1" hangingPunct="1"/>
            <a:endParaRPr lang="es-ES" sz="24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solidFill>
                  <a:srgbClr val="000000"/>
                </a:solidFill>
                <a:ea typeface="ＭＳ Ｐゴシック" pitchFamily="34" charset="-128"/>
              </a:rPr>
              <a:t>Los profesores están autorizados provisionalmente para enseñar después de los cursos de introducción </a:t>
            </a:r>
            <a:endParaRPr 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762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Iniciativa Progresista de Ciencia  (PSI) &amp; Iniciativa Progresista de Matemáticas (PMI)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1643063"/>
            <a:ext cx="8437563" cy="4572000"/>
          </a:xfrm>
        </p:spPr>
        <p:txBody>
          <a:bodyPr/>
          <a:lstStyle/>
          <a:p>
            <a:pPr marL="457200" indent="-457200" eaLnBrk="1" hangingPunct="1"/>
            <a:r>
              <a:rPr lang="es-ES" sz="3000" smtClean="0">
                <a:ea typeface="ＭＳ Ｐゴシック" pitchFamily="34" charset="-128"/>
              </a:rPr>
              <a:t>PSI desarrollado para enseñar ciencia de ES</a:t>
            </a: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s-ES" sz="3000" smtClean="0">
                <a:ea typeface="ＭＳ Ｐゴシック" pitchFamily="34" charset="-128"/>
              </a:rPr>
              <a:t> PSI luego utilizado para crear profesores de ciencias de ES</a:t>
            </a: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PMI utiliza métodos de PSI para enseñar matemáticas de todos los a</a:t>
            </a:r>
            <a:r>
              <a:rPr lang="es-ES" sz="3000" smtClean="0">
                <a:ea typeface="ＭＳ Ｐゴシック" pitchFamily="34" charset="-128"/>
              </a:rPr>
              <a:t>ño</a:t>
            </a:r>
            <a:r>
              <a:rPr lang="en-US" sz="3000" smtClean="0">
                <a:ea typeface="ＭＳ Ｐゴシック" pitchFamily="34" charset="-128"/>
              </a:rPr>
              <a:t>s</a:t>
            </a: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PMI será utilizado para crear profesores de matemáticas de todos los a</a:t>
            </a:r>
            <a:r>
              <a:rPr lang="es-ES" sz="3200" smtClean="0">
                <a:ea typeface="ＭＳ Ｐゴシック" pitchFamily="34" charset="-128"/>
              </a:rPr>
              <a:t>ños</a:t>
            </a:r>
            <a:endParaRPr lang="en-US" sz="3200" b="1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smtClean="0">
              <a:ea typeface="ＭＳ Ｐゴシック" pitchFamily="34" charset="-128"/>
            </a:endParaRPr>
          </a:p>
          <a:p>
            <a:pPr marL="457200" indent="-457200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38125" y="4445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 Black" pitchFamily="34" charset="0"/>
              </a:rPr>
              <a:t>CTL Crea Profesores de Fisica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604963"/>
            <a:ext cx="82454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1066800" y="1939925"/>
            <a:ext cx="145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PSI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879600" y="4462463"/>
            <a:ext cx="1316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NJ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5 yr Avg 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2881313" y="5235575"/>
            <a:ext cx="1316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NC </a:t>
            </a:r>
          </a:p>
          <a:p>
            <a:pPr algn="ctr"/>
            <a:r>
              <a:rPr lang="en-US" sz="1600" b="1">
                <a:solidFill>
                  <a:srgbClr val="00B050"/>
                </a:solidFill>
              </a:rPr>
              <a:t>2009</a:t>
            </a:r>
            <a:endParaRPr lang="en-US" sz="2400" b="1">
              <a:solidFill>
                <a:srgbClr val="00B050"/>
              </a:solidFill>
            </a:endParaRP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948113" y="5291138"/>
            <a:ext cx="1316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66FF"/>
                </a:solidFill>
              </a:rPr>
              <a:t>GA </a:t>
            </a:r>
          </a:p>
          <a:p>
            <a:pPr algn="ctr"/>
            <a:r>
              <a:rPr lang="en-US" sz="1600" b="1">
                <a:solidFill>
                  <a:srgbClr val="FF66FF"/>
                </a:solidFill>
              </a:rPr>
              <a:t>2009</a:t>
            </a:r>
            <a:endParaRPr lang="en-US" sz="2400" b="1">
              <a:solidFill>
                <a:srgbClr val="FF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213" y="5033963"/>
            <a:ext cx="1316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OH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2009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1713" y="5235575"/>
            <a:ext cx="1316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MA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2009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7092950" y="5499100"/>
            <a:ext cx="1316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DE</a:t>
            </a:r>
          </a:p>
          <a:p>
            <a:pPr algn="ctr"/>
            <a:r>
              <a:rPr lang="en-US" sz="1600" b="1">
                <a:solidFill>
                  <a:srgbClr val="002060"/>
                </a:solidFill>
              </a:rPr>
              <a:t>2009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 rot="-5400000">
            <a:off x="732632" y="5495131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2010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 rot="-5400000">
            <a:off x="967582" y="5509419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2011</a:t>
            </a:r>
          </a:p>
        </p:txBody>
      </p:sp>
      <p:sp>
        <p:nvSpPr>
          <p:cNvPr id="37901" name="TextBox 15"/>
          <p:cNvSpPr txBox="1">
            <a:spLocks noChangeArrowheads="1"/>
          </p:cNvSpPr>
          <p:nvPr/>
        </p:nvSpPr>
        <p:spPr bwMode="auto">
          <a:xfrm rot="-5400000">
            <a:off x="1193800" y="5468938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2012</a:t>
            </a:r>
          </a:p>
        </p:txBody>
      </p:sp>
      <p:pic>
        <p:nvPicPr>
          <p:cNvPr id="37902" name="Picture 2"/>
          <p:cNvPicPr>
            <a:picLocks noChangeAspect="1" noChangeArrowheads="1"/>
          </p:cNvPicPr>
          <p:nvPr/>
        </p:nvPicPr>
        <p:blipFill>
          <a:blip r:embed="rId4" cstate="print"/>
          <a:srcRect l="20084" t="37746" r="21346" b="21857"/>
          <a:stretch>
            <a:fillRect/>
          </a:stretch>
        </p:blipFill>
        <p:spPr bwMode="auto">
          <a:xfrm>
            <a:off x="2092325" y="4573588"/>
            <a:ext cx="1179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3"/>
          <p:cNvPicPr>
            <a:picLocks noChangeAspect="1" noChangeArrowheads="1"/>
          </p:cNvPicPr>
          <p:nvPr/>
        </p:nvPicPr>
        <p:blipFill>
          <a:blip r:embed="rId5" cstate="print"/>
          <a:srcRect l="14973" t="25545" r="11140" b="14995"/>
          <a:stretch>
            <a:fillRect/>
          </a:stretch>
        </p:blipFill>
        <p:spPr bwMode="auto">
          <a:xfrm>
            <a:off x="3044825" y="5313363"/>
            <a:ext cx="1060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4"/>
          <p:cNvPicPr>
            <a:picLocks noChangeAspect="1" noChangeArrowheads="1"/>
          </p:cNvPicPr>
          <p:nvPr/>
        </p:nvPicPr>
        <p:blipFill>
          <a:blip r:embed="rId6" cstate="print"/>
          <a:srcRect l="28966" t="39143" r="25847" b="18571"/>
          <a:stretch>
            <a:fillRect/>
          </a:stretch>
        </p:blipFill>
        <p:spPr bwMode="auto">
          <a:xfrm>
            <a:off x="4132263" y="5327650"/>
            <a:ext cx="1047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5"/>
          <p:cNvPicPr>
            <a:picLocks noChangeAspect="1" noChangeArrowheads="1"/>
          </p:cNvPicPr>
          <p:nvPr/>
        </p:nvPicPr>
        <p:blipFill>
          <a:blip r:embed="rId7" cstate="print"/>
          <a:srcRect l="28966" t="35715" r="36066" b="18571"/>
          <a:stretch>
            <a:fillRect/>
          </a:stretch>
        </p:blipFill>
        <p:spPr bwMode="auto">
          <a:xfrm>
            <a:off x="5102225" y="5005388"/>
            <a:ext cx="866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6"/>
          <p:cNvPicPr>
            <a:picLocks noChangeAspect="1" noChangeArrowheads="1"/>
          </p:cNvPicPr>
          <p:nvPr/>
        </p:nvPicPr>
        <p:blipFill>
          <a:blip r:embed="rId8" cstate="print"/>
          <a:srcRect l="14973" t="41429" r="15834" b="19714"/>
          <a:stretch>
            <a:fillRect/>
          </a:stretch>
        </p:blipFill>
        <p:spPr bwMode="auto">
          <a:xfrm>
            <a:off x="5903913" y="5313363"/>
            <a:ext cx="17478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7"/>
          <p:cNvPicPr>
            <a:picLocks noChangeAspect="1" noChangeArrowheads="1"/>
          </p:cNvPicPr>
          <p:nvPr/>
        </p:nvPicPr>
        <p:blipFill>
          <a:blip r:embed="rId9" cstate="print"/>
          <a:srcRect l="23833" t="35715" r="25847" b="14000"/>
          <a:stretch>
            <a:fillRect/>
          </a:stretch>
        </p:blipFill>
        <p:spPr bwMode="auto">
          <a:xfrm>
            <a:off x="7345363" y="5630863"/>
            <a:ext cx="8969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38" y="263525"/>
            <a:ext cx="7875587" cy="754063"/>
          </a:xfrm>
        </p:spPr>
        <p:txBody>
          <a:bodyPr/>
          <a:lstStyle/>
          <a:p>
            <a:pPr algn="ctr"/>
            <a:r>
              <a:rPr lang="en-US" sz="2800" smtClean="0">
                <a:ea typeface="ＭＳ Ｐゴシック" pitchFamily="34" charset="-128"/>
              </a:rPr>
              <a:t> Fisica AP  Grados de participacion B</a:t>
            </a:r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579563"/>
            <a:ext cx="82565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525588"/>
            <a:ext cx="77819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0" y="153988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Aprendizaje hacia adelante – Informe Nacional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Aprendizaje hacia adelante  Informe Nacional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1638" y="1539875"/>
            <a:ext cx="85471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"El Centro para la Enseñanza y el Aprendizaje de Nueva Jersey (NJCTL) ha estado haciendo un trabajo revolucionario en el desarrollo profesional en la instrucción de matemáticas y ciencias... utilizando el innovador plan de estudios del Profesor del Año 2006 de Nueva Jersey Robert Goodman... para crear la Iniciativa Progresiva Científica... "</a:t>
            </a:r>
            <a:endParaRPr lang="en-US" sz="280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4760913"/>
            <a:ext cx="8523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5302250"/>
            <a:ext cx="49752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57813" y="1546225"/>
            <a:ext cx="3760787" cy="5260975"/>
            <a:chOff x="5143500" y="1518363"/>
            <a:chExt cx="3761064" cy="5260618"/>
          </a:xfrm>
        </p:grpSpPr>
        <p:pic>
          <p:nvPicPr>
            <p:cNvPr id="4199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0" y="1518363"/>
              <a:ext cx="3680503" cy="52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24003" y="1518363"/>
              <a:ext cx="80561" cy="52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8" name="Rounded Rectangular Callout 5"/>
          <p:cNvSpPr>
            <a:spLocks noChangeArrowheads="1"/>
          </p:cNvSpPr>
          <p:nvPr/>
        </p:nvSpPr>
        <p:spPr bwMode="auto">
          <a:xfrm>
            <a:off x="276225" y="2967038"/>
            <a:ext cx="4860925" cy="2155825"/>
          </a:xfrm>
          <a:prstGeom prst="wedgeRoundRectCallout">
            <a:avLst>
              <a:gd name="adj1" fmla="val 55352"/>
              <a:gd name="adj2" fmla="val -90463"/>
              <a:gd name="adj3" fmla="val 16667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iniciativa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Ciencia</a:t>
            </a:r>
            <a:r>
              <a:rPr lang="en-US" dirty="0">
                <a:solidFill>
                  <a:srgbClr val="FFFFFF"/>
                </a:solidFill>
              </a:rPr>
              <a:t> y el </a:t>
            </a:r>
            <a:r>
              <a:rPr lang="en-US" dirty="0" err="1">
                <a:solidFill>
                  <a:srgbClr val="FFFFFF"/>
                </a:solidFill>
              </a:rPr>
              <a:t>progreso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Iniciativa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Matematicas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Progresiva</a:t>
            </a:r>
            <a:r>
              <a:rPr lang="en-US" dirty="0">
                <a:solidFill>
                  <a:srgbClr val="FFFFFF"/>
                </a:solidFill>
              </a:rPr>
              <a:t>: un </a:t>
            </a:r>
            <a:r>
              <a:rPr lang="en-US" dirty="0" err="1">
                <a:solidFill>
                  <a:srgbClr val="FFFFFF"/>
                </a:solidFill>
              </a:rPr>
              <a:t>enfoque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nuevo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eficaz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para</a:t>
            </a:r>
            <a:r>
              <a:rPr lang="en-US" dirty="0">
                <a:solidFill>
                  <a:srgbClr val="FFFFFF"/>
                </a:solidFill>
              </a:rPr>
              <a:t> los </a:t>
            </a:r>
            <a:r>
              <a:rPr lang="en-US" dirty="0" err="1">
                <a:solidFill>
                  <a:srgbClr val="FFFFFF"/>
                </a:solidFill>
              </a:rPr>
              <a:t>estudiantes</a:t>
            </a:r>
            <a:r>
              <a:rPr lang="en-US" dirty="0">
                <a:solidFill>
                  <a:srgbClr val="FFFFFF"/>
                </a:solidFill>
              </a:rPr>
              <a:t>, el </a:t>
            </a:r>
            <a:r>
              <a:rPr lang="en-US" dirty="0" err="1">
                <a:solidFill>
                  <a:srgbClr val="FFFFFF"/>
                </a:solidFill>
              </a:rPr>
              <a:t>aprendizaje</a:t>
            </a:r>
            <a:r>
              <a:rPr lang="en-US" dirty="0">
                <a:solidFill>
                  <a:srgbClr val="FFFFFF"/>
                </a:solidFill>
              </a:rPr>
              <a:t> y la </a:t>
            </a:r>
            <a:r>
              <a:rPr lang="en-US" dirty="0" err="1">
                <a:solidFill>
                  <a:srgbClr val="FFFFFF"/>
                </a:solidFill>
              </a:rPr>
              <a:t>formacion</a:t>
            </a:r>
            <a:r>
              <a:rPr lang="en-US" dirty="0">
                <a:solidFill>
                  <a:srgbClr val="FFFFFF"/>
                </a:solidFill>
              </a:rPr>
              <a:t> de los </a:t>
            </a:r>
            <a:r>
              <a:rPr lang="en-US" dirty="0" err="1">
                <a:solidFill>
                  <a:srgbClr val="FFFFFF"/>
                </a:solidFill>
              </a:rPr>
              <a:t>profesores</a:t>
            </a:r>
            <a:r>
              <a:rPr lang="en-US" dirty="0">
                <a:solidFill>
                  <a:srgbClr val="FFFFFF"/>
                </a:solidFill>
              </a:rPr>
              <a:t>-  </a:t>
            </a:r>
            <a:r>
              <a:rPr lang="en-US" dirty="0" err="1">
                <a:solidFill>
                  <a:srgbClr val="FFFFFF"/>
                </a:solidFill>
              </a:rPr>
              <a:t>Tecnologias</a:t>
            </a:r>
            <a:r>
              <a:rPr lang="en-US" dirty="0">
                <a:solidFill>
                  <a:srgbClr val="FFFFFF"/>
                </a:solidFill>
              </a:rPr>
              <a:t> SMART y Nueva Jersey, Centro de </a:t>
            </a:r>
            <a:r>
              <a:rPr lang="en-US" dirty="0" err="1">
                <a:solidFill>
                  <a:srgbClr val="FFFFFF"/>
                </a:solidFill>
              </a:rPr>
              <a:t>ensenanza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Aprendizaje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477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054225" y="74613"/>
            <a:ext cx="5734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 Black" pitchFamily="34" charset="0"/>
              </a:rPr>
              <a:t>2011 IMS </a:t>
            </a:r>
          </a:p>
          <a:p>
            <a:pPr algn="ctr"/>
            <a:r>
              <a:rPr lang="en-US" sz="3200" b="1">
                <a:latin typeface="Arial Black" pitchFamily="34" charset="0"/>
              </a:rPr>
              <a:t>Premio al impacto sobre el Aprendizaje</a:t>
            </a:r>
            <a:endParaRPr lang="en-US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 descr="CTL glass-plaq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5900" y="1570038"/>
            <a:ext cx="6580188" cy="5068887"/>
          </a:xfrm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339725" y="338138"/>
            <a:ext cx="858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/>
              <a:t>Premio IMS Impacto en el Aprendizaje 2011</a:t>
            </a:r>
            <a:endParaRPr lang="en-U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Iniciativa Progresista de Matemáticas (PMI)</a:t>
            </a:r>
          </a:p>
        </p:txBody>
      </p:sp>
      <p:pic>
        <p:nvPicPr>
          <p:cNvPr id="44035" name="Picture 4" descr="Progressive Math Initiativ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3616325"/>
            <a:ext cx="362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ertical Text Placeholder 2"/>
          <p:cNvSpPr txBox="1">
            <a:spLocks/>
          </p:cNvSpPr>
          <p:nvPr/>
        </p:nvSpPr>
        <p:spPr bwMode="auto">
          <a:xfrm>
            <a:off x="809625" y="2168525"/>
            <a:ext cx="7315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3000" b="1" dirty="0">
                <a:latin typeface="+mn-lt"/>
                <a:ea typeface="ＭＳ Ｐゴシック" pitchFamily="34" charset="-128"/>
                <a:cs typeface="+mn-cs"/>
              </a:rPr>
              <a:t>Métodos PSI utilizados para crear PMI </a:t>
            </a:r>
            <a:endParaRPr lang="en-US" sz="3000" b="1" dirty="0"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Centro de Matemáticas Común </a:t>
            </a:r>
            <a:endParaRPr lang="en-US" sz="32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65275"/>
            <a:ext cx="8326437" cy="5073650"/>
          </a:xfrm>
        </p:spPr>
        <p:txBody>
          <a:bodyPr vert="horz"/>
          <a:lstStyle/>
          <a:p>
            <a:pPr eaLnBrk="1" hangingPunct="1"/>
            <a:endParaRPr lang="en-US" sz="1100" smtClean="0"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ea typeface="ＭＳ Ｐゴシック" pitchFamily="34" charset="-128"/>
              </a:rPr>
              <a:t>Centro Común adoptado por 47 estados </a:t>
            </a:r>
          </a:p>
          <a:p>
            <a:pPr eaLnBrk="1" hangingPunct="1"/>
            <a:endParaRPr lang="es-ES" sz="2400" smtClean="0"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ea typeface="ＭＳ Ｐゴシック" pitchFamily="34" charset="-128"/>
              </a:rPr>
              <a:t>Los libros de texto actuales no están alineados con Centro Común, necesitan ser reemplazados </a:t>
            </a:r>
          </a:p>
          <a:p>
            <a:pPr eaLnBrk="1" hangingPunct="1"/>
            <a:endParaRPr lang="es-ES" sz="2400" smtClean="0"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ea typeface="ＭＳ Ｐゴシック" pitchFamily="34" charset="-128"/>
              </a:rPr>
              <a:t>Sin embargo, los libros de texto se están convirtiendo en obsoletos; los distritos no quieren comprar nuevos </a:t>
            </a:r>
          </a:p>
          <a:p>
            <a:pPr eaLnBrk="1" hangingPunct="1"/>
            <a:endParaRPr lang="es-ES" sz="2400" smtClean="0">
              <a:ea typeface="ＭＳ Ｐゴシック" pitchFamily="34" charset="-128"/>
            </a:endParaRPr>
          </a:p>
          <a:p>
            <a:pPr eaLnBrk="1" hangingPunct="1"/>
            <a:r>
              <a:rPr lang="es-ES" sz="2400" smtClean="0">
                <a:ea typeface="ＭＳ Ｐゴシック" pitchFamily="34" charset="-128"/>
              </a:rPr>
              <a:t>Libre, muy eficaz, los materiales del curso alineados con Centro Común son de importancia crítica </a:t>
            </a:r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Cursos de Matemáticas PMI</a:t>
            </a:r>
            <a:br>
              <a:rPr lang="en-US" sz="3200" b="1" smtClean="0">
                <a:ea typeface="ＭＳ Ｐゴシック" pitchFamily="34" charset="-128"/>
              </a:rPr>
            </a:br>
            <a:r>
              <a:rPr lang="en-US" sz="2400" b="1" smtClean="0">
                <a:ea typeface="ＭＳ Ｐゴシック" pitchFamily="34" charset="-128"/>
              </a:rPr>
              <a:t>Gratis para uso no comercial </a:t>
            </a:r>
          </a:p>
        </p:txBody>
      </p:sp>
      <p:sp>
        <p:nvSpPr>
          <p:cNvPr id="460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1963"/>
            <a:ext cx="8326437" cy="4876800"/>
          </a:xfrm>
        </p:spPr>
        <p:txBody>
          <a:bodyPr vert="horz"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Jardín de Infantes   	Grado 8  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1				Grado 8 / Álgebra I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2				Álgebra I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3				Geometría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4				Álgebra II / Trig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5				Pre-Cálculo 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6				Cálculo AP A/B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7 				</a:t>
            </a:r>
            <a:r>
              <a:rPr lang="en-US" sz="2800" smtClean="0">
                <a:ea typeface="ＭＳ Ｐゴシック" pitchFamily="34" charset="-128"/>
              </a:rPr>
              <a:t>Álgebra Universitaria </a:t>
            </a:r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Grado 7 - Acelerado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Cursos de Ciencias PSI </a:t>
            </a:r>
            <a:br>
              <a:rPr lang="en-US" sz="3200" b="1" smtClean="0">
                <a:ea typeface="ＭＳ Ｐゴシック" pitchFamily="34" charset="-128"/>
              </a:rPr>
            </a:br>
            <a:r>
              <a:rPr lang="en-US" sz="2400" b="1" smtClean="0">
                <a:ea typeface="ＭＳ Ｐゴシック" pitchFamily="34" charset="-128"/>
              </a:rPr>
              <a:t>Gratis para uso no comercial </a:t>
            </a:r>
            <a:endParaRPr lang="en-US" sz="24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828800"/>
            <a:ext cx="8326437" cy="4810125"/>
          </a:xfrm>
        </p:spPr>
        <p:txBody>
          <a:bodyPr vert="horz"/>
          <a:lstStyle/>
          <a:p>
            <a:pPr eaLnBrk="1" hangingPunct="1"/>
            <a:r>
              <a:rPr lang="es-ES" sz="3000" smtClean="0">
                <a:ea typeface="ＭＳ Ｐゴシック" pitchFamily="34" charset="-128"/>
              </a:rPr>
              <a:t> Física basada en Álgebra 	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Física AP B (basada en trigonometría) 	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Física AP C: Mecánica (basada en cálculo) 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Física AP C: E&amp;M (basada en cálculo) 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Química 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Química AP 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Biología </a:t>
            </a:r>
          </a:p>
          <a:p>
            <a:pPr eaLnBrk="1" hangingPunct="1"/>
            <a:r>
              <a:rPr lang="es-ES" sz="3000" smtClean="0">
                <a:ea typeface="ＭＳ Ｐゴシック" pitchFamily="34" charset="-128"/>
              </a:rPr>
              <a:t>Biología AP (en proceso de revisión para el nuevo examen de AP) </a:t>
            </a: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Progressive Science Initiative (PSI) &amp; Progressive Mathematics Initiative (PMI)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857375"/>
            <a:ext cx="8699500" cy="4594225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3000" dirty="0" smtClean="0"/>
              <a:t>Desarrollado en una escuela de Nueva Jersey: 1999 - presente</a:t>
            </a:r>
            <a:endParaRPr lang="en-US" sz="3000" b="1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3000" dirty="0" smtClean="0"/>
              <a:t>Extendido a más de 50 escuelas de Nueva Jersey: 2007 - presente </a:t>
            </a:r>
            <a:endParaRPr lang="en-US" sz="30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/>
              <a:t>Extendido</a:t>
            </a:r>
            <a:r>
              <a:rPr lang="en-US" sz="3000" dirty="0" smtClean="0"/>
              <a:t> a la Argentina: 2010 – </a:t>
            </a:r>
            <a:r>
              <a:rPr lang="en-US" sz="3000" dirty="0" err="1" smtClean="0"/>
              <a:t>presente</a:t>
            </a: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3000" dirty="0" smtClean="0"/>
              <a:t>Extendiendo a RI y CO: 2011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3000" dirty="0" smtClean="0"/>
              <a:t>Puede ser que se extienda a África en el 2012</a:t>
            </a:r>
            <a:endParaRPr lang="en-US" sz="3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Contenido Digital del Curso Gratis 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481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8153400" cy="5024437"/>
          </a:xfrm>
        </p:spPr>
        <p:txBody>
          <a:bodyPr vert="horz"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Cursos Publicados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s-ES" sz="2800" smtClean="0">
                <a:ea typeface="ＭＳ Ｐゴシック" pitchFamily="34" charset="-128"/>
              </a:rPr>
              <a:t>Mayor parte de Matemáticas en todos los años.  </a:t>
            </a:r>
          </a:p>
          <a:p>
            <a:pPr lvl="1" eaLnBrk="1" hangingPunct="1">
              <a:buFont typeface="Wingdings 2" pitchFamily="18" charset="2"/>
              <a:buNone/>
            </a:pPr>
            <a:endParaRPr lang="es-ES" sz="2800" smtClean="0">
              <a:ea typeface="ＭＳ Ｐゴシック" pitchFamily="34" charset="-128"/>
            </a:endParaRPr>
          </a:p>
          <a:p>
            <a:pPr lvl="1" eaLnBrk="1" hangingPunct="1"/>
            <a:r>
              <a:rPr lang="es-ES" sz="2800" smtClean="0">
                <a:ea typeface="ＭＳ Ｐゴシック" pitchFamily="34" charset="-128"/>
              </a:rPr>
              <a:t>Álgebra Universitaria </a:t>
            </a:r>
          </a:p>
          <a:p>
            <a:pPr lvl="1" eaLnBrk="1" hangingPunct="1"/>
            <a:endParaRPr lang="es-ES" sz="2800" smtClean="0">
              <a:ea typeface="ＭＳ Ｐゴシック" pitchFamily="34" charset="-128"/>
            </a:endParaRPr>
          </a:p>
          <a:p>
            <a:pPr lvl="1" eaLnBrk="1" hangingPunct="1"/>
            <a:r>
              <a:rPr lang="es-ES" sz="2800" smtClean="0">
                <a:ea typeface="ＭＳ Ｐゴシック" pitchFamily="34" charset="-128"/>
              </a:rPr>
              <a:t>Mayor parte de Ciencias de                     Escuela Secundaria</a:t>
            </a: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1E1E1E"/>
                </a:solidFill>
                <a:ea typeface="ＭＳ Ｐゴシック" pitchFamily="34" charset="-128"/>
              </a:rPr>
              <a:t>www.njctl.org</a:t>
            </a: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606550"/>
            <a:ext cx="75628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Contenido Digital del Curso Gratis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501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2133600"/>
            <a:ext cx="8153400" cy="3754438"/>
          </a:xfrm>
        </p:spPr>
        <p:txBody>
          <a:bodyPr vert="horz"/>
          <a:lstStyle/>
          <a:p>
            <a:pPr eaLnBrk="1" hangingPunct="1"/>
            <a:r>
              <a:rPr lang="es-ES" sz="3200" smtClean="0">
                <a:ea typeface="ＭＳ Ｐゴシック" pitchFamily="34" charset="-128"/>
              </a:rPr>
              <a:t>Todo el mundo puede ver todo el contenido, excepto las evaluaciones, en </a:t>
            </a:r>
            <a:r>
              <a:rPr lang="en-US" sz="3200" smtClean="0">
                <a:ea typeface="ＭＳ Ｐゴシック" pitchFamily="34" charset="-128"/>
                <a:hlinkClick r:id="rId2"/>
              </a:rPr>
              <a:t>www.njctl.org</a:t>
            </a:r>
            <a:endParaRPr lang="en-US" sz="3200" smtClean="0">
              <a:ea typeface="ＭＳ Ｐゴシック" pitchFamily="34" charset="-128"/>
            </a:endParaRP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eaLnBrk="1" hangingPunct="1"/>
            <a:r>
              <a:rPr lang="es-ES" sz="3200" smtClean="0">
                <a:ea typeface="ＭＳ Ｐゴシック" pitchFamily="34" charset="-128"/>
              </a:rPr>
              <a:t>Inscripción gratuita para los profesores para acceder a todas las evaluaciones </a:t>
            </a:r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s-ES" sz="3200" smtClean="0">
                <a:ea typeface="ＭＳ Ｐゴシック" pitchFamily="34" charset="-128"/>
              </a:rPr>
              <a:t>Contenido Digital del Curso Gratis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512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8153400" cy="5024437"/>
          </a:xfrm>
        </p:spPr>
        <p:txBody>
          <a:bodyPr vert="horz"/>
          <a:lstStyle/>
          <a:p>
            <a:pPr eaLnBrk="1" hangingPunct="1"/>
            <a:r>
              <a:rPr lang="es-ES" sz="3200" smtClean="0">
                <a:ea typeface="ＭＳ Ｐゴシック" pitchFamily="34" charset="-128"/>
              </a:rPr>
              <a:t>Alrededor de 44.000 diapositivas </a:t>
            </a:r>
          </a:p>
          <a:p>
            <a:pPr eaLnBrk="1" hangingPunct="1"/>
            <a:endParaRPr lang="es-E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50+ escritores </a:t>
            </a:r>
          </a:p>
          <a:p>
            <a:pPr eaLnBrk="1" hangingPunct="1"/>
            <a:endParaRPr lang="es-E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A 30 segundos por diapositiva, se necesitarían 15 días enteros para verlas todas </a:t>
            </a:r>
          </a:p>
          <a:p>
            <a:pPr eaLnBrk="1" hangingPunct="1"/>
            <a:endParaRPr lang="es-E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s-ES" smtClean="0">
                <a:ea typeface="ＭＳ Ｐゴシック" pitchFamily="34" charset="-128"/>
              </a:rPr>
              <a:t>Creciendo rápidamente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Análisis de Sitios Web 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906588"/>
            <a:ext cx="89503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3322638"/>
            <a:ext cx="5105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Análisis de Sitios Web 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1603375"/>
            <a:ext cx="47037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1546225" y="6156325"/>
            <a:ext cx="661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88,403 visits from 412 cities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506538" y="6156325"/>
            <a:ext cx="3416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88.403 visitas de 412 ciudades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Análisis de Sitios Web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657350"/>
            <a:ext cx="68056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609600" y="6083300"/>
            <a:ext cx="693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108,636 visits from 50 states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s-ES" sz="2800" smtClean="0">
                <a:ea typeface="ＭＳ Ｐゴシック" pitchFamily="34" charset="-128"/>
              </a:rPr>
              <a:t>Analítica de Sitio Web en Septiembre</a:t>
            </a: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528763"/>
            <a:ext cx="69723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492250" y="6165850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0000"/>
                </a:solidFill>
              </a:rPr>
              <a:t>113.946 visitas de 131 países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Cambio de Paradigma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1638" y="1995488"/>
            <a:ext cx="8562975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Arthur Levine, presidente de Woodrow Wilson describe el metodo en estas palabras: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“Hay un cambio desde la ense</a:t>
            </a:r>
            <a:r>
              <a:rPr lang="es-ES" sz="3200" smtClean="0">
                <a:ea typeface="ＭＳ Ｐゴシック" pitchFamily="34" charset="-128"/>
              </a:rPr>
              <a:t>ñanza al aprendizaje</a:t>
            </a:r>
            <a:r>
              <a:rPr lang="en-US" sz="3200" smtClean="0">
                <a:ea typeface="ＭＳ Ｐゴシック" pitchFamily="34" charset="-128"/>
              </a:rPr>
              <a:t>, del que trabaja solo, a la colaboracion, del aprendizaje pasivo al activo, desde lo analogico a lo digital, desde ense</a:t>
            </a:r>
            <a:r>
              <a:rPr lang="es-ES" sz="3200" smtClean="0">
                <a:ea typeface="ＭＳ Ｐゴシック" pitchFamily="34" charset="-128"/>
              </a:rPr>
              <a:t>ñar a una clase a compartir la autoridad para educar todos los niños en una escuela o mas alla</a:t>
            </a:r>
            <a:r>
              <a:rPr lang="en-US" sz="3200" smtClean="0">
                <a:ea typeface="ＭＳ Ｐゴシック" pitchFamily="34" charset="-128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Cambio de Paradigma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2250" y="1649413"/>
            <a:ext cx="8742363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Para que mundo estamos preparando a nuestros alumnos?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ea typeface="ＭＳ Ｐゴシック" pitchFamily="34" charset="-128"/>
              </a:rPr>
              <a:t>Trabajo Aislado: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Memoria factica;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Sentados en silencio;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transcribiendo;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aceptando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57348" name="Picture 2" descr="C:\Users\Bob\Documents\Photo-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25750"/>
            <a:ext cx="434340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s-ES" sz="3200" b="1" smtClean="0">
                <a:ea typeface="ＭＳ Ｐゴシック" pitchFamily="34" charset="-128"/>
              </a:rPr>
              <a:t>Formación del Profesorado: </a:t>
            </a:r>
            <a:br>
              <a:rPr lang="es-ES" sz="3200" b="1" smtClean="0">
                <a:ea typeface="ＭＳ Ｐゴシック" pitchFamily="34" charset="-128"/>
              </a:rPr>
            </a:br>
            <a:r>
              <a:rPr lang="es-ES" sz="3200" b="1" smtClean="0">
                <a:ea typeface="ＭＳ Ｐゴシック" pitchFamily="34" charset="-128"/>
              </a:rPr>
              <a:t>Nueva Jersey</a:t>
            </a:r>
            <a:endParaRPr lang="en-US" sz="3200" b="1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04813" y="1606550"/>
            <a:ext cx="8504237" cy="47672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s-ES" sz="3000" smtClean="0">
                <a:ea typeface="ＭＳ Ｐゴシック" pitchFamily="34" charset="-128"/>
              </a:rPr>
              <a:t>En los últimos dos años, </a:t>
            </a:r>
            <a:r>
              <a:rPr lang="es-ES" sz="3000" b="1" smtClean="0">
                <a:ea typeface="ＭＳ Ｐゴシック" pitchFamily="34" charset="-128"/>
              </a:rPr>
              <a:t>creamos</a:t>
            </a:r>
            <a:r>
              <a:rPr lang="es-ES" sz="3000" smtClean="0">
                <a:ea typeface="ＭＳ Ｐゴシック" pitchFamily="34" charset="-128"/>
              </a:rPr>
              <a:t> aproximadamente 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70 nuevos profesores de física 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25 nuevos profesores de química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sz="2800" smtClean="0">
                <a:ea typeface="ＭＳ Ｐゴシック" pitchFamily="34" charset="-128"/>
              </a:rPr>
              <a:t>y </a:t>
            </a:r>
            <a:r>
              <a:rPr lang="es-ES" sz="2800" b="1" smtClean="0">
                <a:ea typeface="ＭＳ Ｐゴシック" pitchFamily="34" charset="-128"/>
              </a:rPr>
              <a:t>entrenamos</a:t>
            </a:r>
            <a:r>
              <a:rPr lang="es-ES" sz="2800" smtClean="0">
                <a:ea typeface="ＭＳ Ｐゴシック" pitchFamily="34" charset="-128"/>
              </a:rPr>
              <a:t> en los métodos PMI PSI- a aproximadamente </a:t>
            </a: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200 profesores certificados de matematicas y ciencias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Cambio de Paradigma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2250" y="1649413"/>
            <a:ext cx="8742363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Para que mundo estamos preparando a nuestros alumnos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ea typeface="ＭＳ Ｐゴシック" pitchFamily="34" charset="-128"/>
              </a:rPr>
              <a:t>Trabajo Colaborativo: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Pensamiento critico;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Resolucion de conflictos;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hablar;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debatir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preguntar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58372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75" y="2262188"/>
            <a:ext cx="32496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Cambio de Paradigma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19313"/>
            <a:ext cx="8153400" cy="4281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La tecnologia digital ha hecho posible un nuevo paradigma para la ense</a:t>
            </a:r>
            <a:r>
              <a:rPr lang="es-ES" sz="3200" smtClean="0">
                <a:ea typeface="ＭＳ Ｐゴシック" pitchFamily="34" charset="-128"/>
              </a:rPr>
              <a:t>ñanza y el aprendizaje</a:t>
            </a:r>
            <a:r>
              <a:rPr lang="en-US" sz="320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No existen motivos para construir un nuevo sistema con el antiguo paradigma. </a:t>
            </a:r>
          </a:p>
          <a:p>
            <a:pPr eaLnBrk="1" hangingPunct="1">
              <a:lnSpc>
                <a:spcPct val="90000"/>
              </a:lnSpc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Construir con el nuevo paradigma.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2400" i="1" smtClean="0">
                <a:solidFill>
                  <a:schemeClr val="tx2"/>
                </a:solidFill>
                <a:ea typeface="ＭＳ Ｐゴシック" pitchFamily="34" charset="-128"/>
              </a:rPr>
              <a:t>Capacitar a los Profesores ...Liderar el Cambio</a:t>
            </a:r>
          </a:p>
          <a:p>
            <a:pPr algn="ctr">
              <a:buFont typeface="Arial" charset="0"/>
              <a:buNone/>
            </a:pPr>
            <a:r>
              <a:rPr lang="en-US" sz="2400" i="1" smtClean="0">
                <a:solidFill>
                  <a:schemeClr val="tx2"/>
                </a:solidFill>
                <a:ea typeface="ＭＳ Ｐゴシック" pitchFamily="34" charset="-128"/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4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sz="2800" i="1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604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604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New Jersey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Centro </a:t>
            </a:r>
            <a:r>
              <a:rPr lang="en-US" sz="2400" b="1" dirty="0" err="1">
                <a:solidFill>
                  <a:schemeClr val="tx2"/>
                </a:solidFill>
                <a:latin typeface="+mj-lt"/>
              </a:rPr>
              <a:t>para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 la </a:t>
            </a:r>
            <a:r>
              <a:rPr lang="en-US" sz="2400" b="1" dirty="0" err="1">
                <a:solidFill>
                  <a:schemeClr val="tx2"/>
                </a:solidFill>
                <a:latin typeface="+mj-lt"/>
              </a:rPr>
              <a:t>ense</a:t>
            </a:r>
            <a:r>
              <a:rPr lang="es-ES" sz="2400" b="1" dirty="0" err="1">
                <a:latin typeface="+mj-lt"/>
              </a:rPr>
              <a:t>ñanza</a:t>
            </a:r>
            <a:r>
              <a:rPr lang="es-ES" sz="2400" b="1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es-ES" sz="2400" b="1" dirty="0">
                <a:latin typeface="+mj-lt"/>
              </a:rPr>
              <a:t>y el aprendizaje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s-ES" sz="3200" b="1" smtClean="0">
                <a:ea typeface="ＭＳ Ｐゴシック" pitchFamily="34" charset="-128"/>
              </a:rPr>
              <a:t>Formación del Profesorado: </a:t>
            </a:r>
            <a:br>
              <a:rPr lang="es-ES" sz="3200" b="1" smtClean="0">
                <a:ea typeface="ＭＳ Ｐゴシック" pitchFamily="34" charset="-128"/>
              </a:rPr>
            </a:br>
            <a:r>
              <a:rPr lang="es-ES" sz="3200" b="1" smtClean="0">
                <a:ea typeface="ＭＳ Ｐゴシック" pitchFamily="34" charset="-128"/>
              </a:rPr>
              <a:t>Nueva Jersey</a:t>
            </a:r>
            <a:endParaRPr lang="en-US" sz="3200" b="1" smtClean="0">
              <a:ea typeface="ＭＳ Ｐゴシック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76275" y="1857375"/>
            <a:ext cx="7816850" cy="42386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s-ES" sz="3000" smtClean="0">
                <a:ea typeface="ＭＳ Ｐゴシック" pitchFamily="34" charset="-128"/>
              </a:rPr>
              <a:t>Aquellos profesores enseñaron, o están enseñando a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s-E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10.000 estudiantes de Física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  500 estudiantes de Física AP B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2500 estudiantes de Química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  150 estudiantes de Química AP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4000 estudiantes de Matemáticas 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/>
            <a:r>
              <a:rPr lang="es-ES" sz="3200" b="1" smtClean="0">
                <a:ea typeface="ＭＳ Ｐゴシック" pitchFamily="34" charset="-128"/>
              </a:rPr>
              <a:t>Formación del Profesorado: </a:t>
            </a:r>
            <a:br>
              <a:rPr lang="es-ES" sz="3200" b="1" smtClean="0">
                <a:ea typeface="ＭＳ Ｐゴシック" pitchFamily="34" charset="-128"/>
              </a:rPr>
            </a:br>
            <a:r>
              <a:rPr lang="es-ES" sz="3200" b="1" smtClean="0">
                <a:ea typeface="ＭＳ Ｐゴシック" pitchFamily="34" charset="-128"/>
              </a:rPr>
              <a:t>Otros Estados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857375"/>
            <a:ext cx="8699500" cy="450215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Rhode Island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700" dirty="0" smtClean="0"/>
              <a:t>Piloto se inició con la formación de 4 profesores en el verano del 2011  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ES" sz="27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700" dirty="0" smtClean="0"/>
              <a:t>Va a comenzar la formación de profesores nuevos, con formadores locales, en Julio del 2012 </a:t>
            </a:r>
            <a:endParaRPr lang="en-US" sz="27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Colorado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700" dirty="0" smtClean="0"/>
              <a:t>La Fundación </a:t>
            </a:r>
            <a:r>
              <a:rPr lang="es-ES" sz="2700" dirty="0" err="1" smtClean="0"/>
              <a:t>Morgridge</a:t>
            </a:r>
            <a:r>
              <a:rPr lang="es-ES" sz="2700" dirty="0" smtClean="0"/>
              <a:t> de la Familia apoya implementaciones con la formación y la tecnología </a:t>
            </a:r>
            <a:endParaRPr lang="en-US" sz="27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649413"/>
            <a:ext cx="8699500" cy="4876800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/>
              <a:t>Resultados</a:t>
            </a:r>
            <a:r>
              <a:rPr lang="en-US" sz="3000" dirty="0" smtClean="0"/>
              <a:t> del 2011 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 smtClean="0"/>
              <a:t>Traducciones al español de física y algunas de matemáticas 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/>
              <a:t>Creó</a:t>
            </a:r>
            <a:r>
              <a:rPr lang="en-US" sz="2800" dirty="0" smtClean="0"/>
              <a:t> a 10 </a:t>
            </a:r>
            <a:r>
              <a:rPr lang="en-US" sz="2800" dirty="0" err="1" smtClean="0"/>
              <a:t>entrenadores</a:t>
            </a:r>
            <a:endParaRPr lang="en-US" sz="28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 smtClean="0"/>
              <a:t>Creó a 25 nuevos profesores de física</a:t>
            </a:r>
            <a:endParaRPr lang="en-US" sz="28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 smtClean="0"/>
              <a:t>Entrenó a 75 profesores actualmente certificados en química y matemáticas</a:t>
            </a:r>
            <a:endParaRPr lang="en-US" sz="28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100" dirty="0" smtClean="0"/>
              <a:t>Plan del 2012 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500" dirty="0" smtClean="0"/>
              <a:t>Traducciones al español de Química, Física AP B, y más matemáticas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sz="2800" dirty="0" smtClean="0"/>
              <a:t>Creación de 20 nuevos entrenadores y la formación de 100 nuevos profesores</a:t>
            </a:r>
            <a:endParaRPr lang="en-US" sz="2800" dirty="0" smtClean="0"/>
          </a:p>
          <a:p>
            <a:pPr marL="731837" lvl="2" indent="-45720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Arial"/>
              <a:buChar char="•"/>
              <a:defRPr/>
            </a:pPr>
            <a:endParaRPr lang="en-US" sz="28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ea typeface="ＭＳ Ｐゴシック" pitchFamily="34" charset="-128"/>
              </a:rPr>
              <a:t>África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200025" y="1857375"/>
            <a:ext cx="8867775" cy="42386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s-ES" sz="3000" smtClean="0">
                <a:ea typeface="ＭＳ Ｐゴシック" pitchFamily="34" charset="-128"/>
              </a:rPr>
              <a:t>Misión del Banco Mundial a Gambia - 12/2011 </a:t>
            </a: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s-ES" sz="2800" smtClean="0">
                <a:ea typeface="ＭＳ Ｐゴシック" pitchFamily="34" charset="-128"/>
              </a:rPr>
              <a:t>Se propone dirigir un modelo de Capacitar a los Entrenadores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s-ES" sz="2800" smtClean="0">
                <a:ea typeface="ＭＳ Ｐゴシック" pitchFamily="34" charset="-128"/>
              </a:rPr>
              <a:t>Escalable a todos los de Gambia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s-ES" sz="2800" smtClean="0">
                <a:ea typeface="ＭＳ Ｐゴシック" pitchFamily="34" charset="-128"/>
              </a:rPr>
              <a:t>Luego, la Unión Africana (600.000 escuelas) </a:t>
            </a:r>
          </a:p>
          <a:p>
            <a:pPr marL="777875" lvl="1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s-ES" sz="3000" smtClean="0">
                <a:ea typeface="ＭＳ Ｐゴシック" pitchFamily="34" charset="-128"/>
              </a:rPr>
              <a:t>Reunión con UNESCO y IEEE en Berlín - Abril, 2012</a:t>
            </a: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 Pop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14223</TotalTime>
  <Words>1675</Words>
  <Application>Microsoft Office PowerPoint</Application>
  <PresentationFormat>On-screen Show (4:3)</PresentationFormat>
  <Paragraphs>353</Paragraphs>
  <Slides>52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ＭＳ Ｐゴシック</vt:lpstr>
      <vt:lpstr>Wingdings</vt:lpstr>
      <vt:lpstr>Wingdings 2</vt:lpstr>
      <vt:lpstr>Calibri</vt:lpstr>
      <vt:lpstr>Symbol</vt:lpstr>
      <vt:lpstr>Median</vt:lpstr>
      <vt:lpstr>SmartDraw</vt:lpstr>
      <vt:lpstr>SmartDraw Drawing</vt:lpstr>
      <vt:lpstr>Robert Goodman, Ed.D</vt:lpstr>
      <vt:lpstr>Slide 2</vt:lpstr>
      <vt:lpstr>Iniciativa Progresista de Ciencia  (PSI) &amp; Iniciativa Progresista de Matemáticas (PMI)</vt:lpstr>
      <vt:lpstr>Progressive Science Initiative (PSI) &amp; Progressive Mathematics Initiative (PMI)</vt:lpstr>
      <vt:lpstr>Formación del Profesorado:  Nueva Jersey</vt:lpstr>
      <vt:lpstr>Formación del Profesorado:  Nueva Jersey</vt:lpstr>
      <vt:lpstr>Formación del Profesorado:  Otros Estados </vt:lpstr>
      <vt:lpstr>Argentina</vt:lpstr>
      <vt:lpstr>África </vt:lpstr>
      <vt:lpstr>PSI-PMI Methods</vt:lpstr>
      <vt:lpstr>AP Resultados Internacionales y Competitivos</vt:lpstr>
      <vt:lpstr>Exámenes de AP como una Meta </vt:lpstr>
      <vt:lpstr>Curriculum PSI Secuencia de Cursos: Grados: Secundaria </vt:lpstr>
      <vt:lpstr>Curriculum PSI Secuencia del Curso: Version minimal</vt:lpstr>
      <vt:lpstr>Curriculum Secuencia del Curso Tradicional </vt:lpstr>
      <vt:lpstr>Exámenes Tomados Ciencia AP   (2010 - Bergen Tech vs Estado Normed) </vt:lpstr>
      <vt:lpstr>Exámenes Pasados Ciencia AP   (2010 - Bergen Tech vs Estado Normed) </vt:lpstr>
      <vt:lpstr>Pedagogia</vt:lpstr>
      <vt:lpstr>Pedagogia</vt:lpstr>
      <vt:lpstr>Pedagogia</vt:lpstr>
      <vt:lpstr>Asesoramiento Formativo</vt:lpstr>
      <vt:lpstr>Instruccion Directa</vt:lpstr>
      <vt:lpstr>Instruccion Directa</vt:lpstr>
      <vt:lpstr>Asesoramiento Formativo</vt:lpstr>
      <vt:lpstr>Asesoramiento Formativo</vt:lpstr>
      <vt:lpstr>Asesoramiento Sumativo</vt:lpstr>
      <vt:lpstr>Implementando Más Allá de Teterboro </vt:lpstr>
      <vt:lpstr>Creando Profesores de Ciencias </vt:lpstr>
      <vt:lpstr>Programas de Apoyo </vt:lpstr>
      <vt:lpstr>Slide 30</vt:lpstr>
      <vt:lpstr> Fisica AP  Grados de participacion B</vt:lpstr>
      <vt:lpstr>Aprendizaje hacia adelante – Informe Nacional </vt:lpstr>
      <vt:lpstr>Aprendizaje hacia adelante  Informe Nacional </vt:lpstr>
      <vt:lpstr>Slide 34</vt:lpstr>
      <vt:lpstr>Slide 35</vt:lpstr>
      <vt:lpstr>Iniciativa Progresista de Matemáticas (PMI)</vt:lpstr>
      <vt:lpstr>Centro de Matemáticas Común </vt:lpstr>
      <vt:lpstr>Cursos de Matemáticas PMI Gratis para uso no comercial </vt:lpstr>
      <vt:lpstr>Cursos de Ciencias PSI  Gratis para uso no comercial </vt:lpstr>
      <vt:lpstr>Contenido Digital del Curso Gratis </vt:lpstr>
      <vt:lpstr>www.njctl.org</vt:lpstr>
      <vt:lpstr>Contenido Digital del Curso Gratis</vt:lpstr>
      <vt:lpstr>Contenido Digital del Curso Gratis</vt:lpstr>
      <vt:lpstr>Análisis de Sitios Web </vt:lpstr>
      <vt:lpstr>Análisis de Sitios Web </vt:lpstr>
      <vt:lpstr>Análisis de Sitios Web </vt:lpstr>
      <vt:lpstr>Analítica de Sitio Web en Septiembre</vt:lpstr>
      <vt:lpstr>PSI-PMI Cambio de Paradigma</vt:lpstr>
      <vt:lpstr>PSI-PMI Cambio de Paradigma</vt:lpstr>
      <vt:lpstr>PSI-PMI Cambio de Paradigma</vt:lpstr>
      <vt:lpstr>PSI-PMI Cambio de Paradigma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Science Initiative  and the  Progressive Mathematics Initiative:  An Effective New Approach to Student Learning and Teacher Training  SMART Technologies and New Jersey Center for Teaching and Learning</dc:title>
  <dc:creator>Carrie Baretta</dc:creator>
  <cp:lastModifiedBy>Melissa</cp:lastModifiedBy>
  <cp:revision>250</cp:revision>
  <dcterms:created xsi:type="dcterms:W3CDTF">2011-05-08T16:36:00Z</dcterms:created>
  <dcterms:modified xsi:type="dcterms:W3CDTF">2012-03-28T13:38:09Z</dcterms:modified>
</cp:coreProperties>
</file>