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8"/>
  </p:notesMasterIdLst>
  <p:sldIdLst>
    <p:sldId id="391" r:id="rId2"/>
    <p:sldId id="367" r:id="rId3"/>
    <p:sldId id="324" r:id="rId4"/>
    <p:sldId id="425" r:id="rId5"/>
    <p:sldId id="426" r:id="rId6"/>
    <p:sldId id="427" r:id="rId7"/>
    <p:sldId id="350" r:id="rId8"/>
    <p:sldId id="352" r:id="rId9"/>
    <p:sldId id="452" r:id="rId10"/>
    <p:sldId id="453" r:id="rId11"/>
    <p:sldId id="454" r:id="rId12"/>
    <p:sldId id="458" r:id="rId13"/>
    <p:sldId id="457" r:id="rId14"/>
    <p:sldId id="456" r:id="rId15"/>
    <p:sldId id="455" r:id="rId16"/>
    <p:sldId id="305" r:id="rId17"/>
    <p:sldId id="451" r:id="rId18"/>
    <p:sldId id="428" r:id="rId19"/>
    <p:sldId id="429" r:id="rId20"/>
    <p:sldId id="430" r:id="rId21"/>
    <p:sldId id="431" r:id="rId22"/>
    <p:sldId id="329" r:id="rId23"/>
    <p:sldId id="330" r:id="rId24"/>
    <p:sldId id="333" r:id="rId25"/>
    <p:sldId id="334" r:id="rId26"/>
    <p:sldId id="335" r:id="rId27"/>
    <p:sldId id="332" r:id="rId28"/>
    <p:sldId id="337" r:id="rId29"/>
    <p:sldId id="433" r:id="rId30"/>
    <p:sldId id="434" r:id="rId31"/>
    <p:sldId id="432" r:id="rId32"/>
    <p:sldId id="435" r:id="rId33"/>
    <p:sldId id="311" r:id="rId34"/>
    <p:sldId id="312" r:id="rId35"/>
    <p:sldId id="368" r:id="rId36"/>
    <p:sldId id="344" r:id="rId37"/>
    <p:sldId id="372" r:id="rId38"/>
    <p:sldId id="450" r:id="rId39"/>
    <p:sldId id="417" r:id="rId40"/>
    <p:sldId id="418" r:id="rId41"/>
    <p:sldId id="400" r:id="rId42"/>
    <p:sldId id="355" r:id="rId43"/>
    <p:sldId id="315" r:id="rId44"/>
    <p:sldId id="438" r:id="rId45"/>
    <p:sldId id="440" r:id="rId46"/>
    <p:sldId id="441" r:id="rId47"/>
    <p:sldId id="360" r:id="rId48"/>
    <p:sldId id="442" r:id="rId49"/>
    <p:sldId id="448" r:id="rId50"/>
    <p:sldId id="449" r:id="rId51"/>
    <p:sldId id="405" r:id="rId52"/>
    <p:sldId id="404" r:id="rId53"/>
    <p:sldId id="406" r:id="rId54"/>
    <p:sldId id="420" r:id="rId55"/>
    <p:sldId id="399" r:id="rId56"/>
    <p:sldId id="396" r:id="rId57"/>
    <p:sldId id="423" r:id="rId58"/>
    <p:sldId id="397" r:id="rId59"/>
    <p:sldId id="398" r:id="rId60"/>
    <p:sldId id="322" r:id="rId61"/>
    <p:sldId id="444" r:id="rId62"/>
    <p:sldId id="445" r:id="rId63"/>
    <p:sldId id="443" r:id="rId64"/>
    <p:sldId id="447" r:id="rId65"/>
    <p:sldId id="422" r:id="rId66"/>
    <p:sldId id="436" r:id="rId6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74" autoAdjust="0"/>
  </p:normalViewPr>
  <p:slideViewPr>
    <p:cSldViewPr snapToGrid="0" snapToObjects="1">
      <p:cViewPr>
        <p:scale>
          <a:sx n="60" d="100"/>
          <a:sy n="60" d="100"/>
        </p:scale>
        <p:origin x="-965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lissa\Documents\PMI\ADP_Algebra_I_Data_with_2012_Enrollme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plotArea>
      <c:layout>
        <c:manualLayout>
          <c:layoutTarget val="inner"/>
          <c:xMode val="edge"/>
          <c:yMode val="edge"/>
          <c:x val="4.1255343811329483E-2"/>
          <c:y val="1.8860186166373055E-2"/>
          <c:w val="0.69163693727230513"/>
          <c:h val="0.72187763172715569"/>
        </c:manualLayout>
      </c:layout>
      <c:barChart>
        <c:barDir val="col"/>
        <c:grouping val="stacked"/>
        <c:ser>
          <c:idx val="1"/>
          <c:order val="0"/>
          <c:tx>
            <c:v>Took in 7th Grade</c:v>
          </c:tx>
          <c:cat>
            <c:strRef>
              <c:f>'Comparison to whole 8th grade'!$B$1:$P$1</c:f>
              <c:strCache>
                <c:ptCount val="15"/>
                <c:pt idx="0">
                  <c:v>Egg Harbor City - 2010</c:v>
                </c:pt>
                <c:pt idx="1">
                  <c:v>Egg Harbor City - 2011</c:v>
                </c:pt>
                <c:pt idx="2">
                  <c:v>Egg Harbor City - 2012</c:v>
                </c:pt>
                <c:pt idx="4">
                  <c:v>Mendham - 2010</c:v>
                </c:pt>
                <c:pt idx="5">
                  <c:v>Mendham - 2011</c:v>
                </c:pt>
                <c:pt idx="6">
                  <c:v>Mendham - 2012</c:v>
                </c:pt>
                <c:pt idx="8">
                  <c:v>Florence - 2010</c:v>
                </c:pt>
                <c:pt idx="9">
                  <c:v>Florence - 2011</c:v>
                </c:pt>
                <c:pt idx="10">
                  <c:v>Florence - 2012</c:v>
                </c:pt>
                <c:pt idx="12">
                  <c:v>Tabernacle - 2010</c:v>
                </c:pt>
                <c:pt idx="13">
                  <c:v>Tabernacle - 2011</c:v>
                </c:pt>
                <c:pt idx="14">
                  <c:v>Tabernacle - 2012</c:v>
                </c:pt>
              </c:strCache>
            </c:strRef>
          </c:cat>
          <c:val>
            <c:numRef>
              <c:f>'Comparison to whole 8th grade'!$B$18:$P$18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4">
                  <c:v>0.15625</c:v>
                </c:pt>
                <c:pt idx="5">
                  <c:v>8.5365853658536592E-2</c:v>
                </c:pt>
                <c:pt idx="8">
                  <c:v>0</c:v>
                </c:pt>
                <c:pt idx="9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ser>
          <c:idx val="2"/>
          <c:order val="1"/>
          <c:tx>
            <c:v>Advanced Proficient</c:v>
          </c:tx>
          <c:cat>
            <c:strRef>
              <c:f>'Comparison to whole 8th grade'!$B$1:$P$1</c:f>
              <c:strCache>
                <c:ptCount val="15"/>
                <c:pt idx="0">
                  <c:v>Egg Harbor City - 2010</c:v>
                </c:pt>
                <c:pt idx="1">
                  <c:v>Egg Harbor City - 2011</c:v>
                </c:pt>
                <c:pt idx="2">
                  <c:v>Egg Harbor City - 2012</c:v>
                </c:pt>
                <c:pt idx="4">
                  <c:v>Mendham - 2010</c:v>
                </c:pt>
                <c:pt idx="5">
                  <c:v>Mendham - 2011</c:v>
                </c:pt>
                <c:pt idx="6">
                  <c:v>Mendham - 2012</c:v>
                </c:pt>
                <c:pt idx="8">
                  <c:v>Florence - 2010</c:v>
                </c:pt>
                <c:pt idx="9">
                  <c:v>Florence - 2011</c:v>
                </c:pt>
                <c:pt idx="10">
                  <c:v>Florence - 2012</c:v>
                </c:pt>
                <c:pt idx="12">
                  <c:v>Tabernacle - 2010</c:v>
                </c:pt>
                <c:pt idx="13">
                  <c:v>Tabernacle - 2011</c:v>
                </c:pt>
                <c:pt idx="14">
                  <c:v>Tabernacle - 2012</c:v>
                </c:pt>
              </c:strCache>
            </c:strRef>
          </c:cat>
          <c:val>
            <c:numRef>
              <c:f>'Comparison to whole 8th grade'!$B$19:$P$19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4">
                  <c:v>0.140625</c:v>
                </c:pt>
                <c:pt idx="5">
                  <c:v>0.1951219512195122</c:v>
                </c:pt>
                <c:pt idx="8">
                  <c:v>0</c:v>
                </c:pt>
                <c:pt idx="9">
                  <c:v>2.7272727272727271E-2</c:v>
                </c:pt>
                <c:pt idx="12">
                  <c:v>8.3333333333333332E-3</c:v>
                </c:pt>
                <c:pt idx="13">
                  <c:v>0.10465116279069768</c:v>
                </c:pt>
              </c:numCache>
            </c:numRef>
          </c:val>
        </c:ser>
        <c:ser>
          <c:idx val="3"/>
          <c:order val="2"/>
          <c:tx>
            <c:v>Proficient</c:v>
          </c:tx>
          <c:cat>
            <c:strRef>
              <c:f>'Comparison to whole 8th grade'!$B$1:$P$1</c:f>
              <c:strCache>
                <c:ptCount val="15"/>
                <c:pt idx="0">
                  <c:v>Egg Harbor City - 2010</c:v>
                </c:pt>
                <c:pt idx="1">
                  <c:v>Egg Harbor City - 2011</c:v>
                </c:pt>
                <c:pt idx="2">
                  <c:v>Egg Harbor City - 2012</c:v>
                </c:pt>
                <c:pt idx="4">
                  <c:v>Mendham - 2010</c:v>
                </c:pt>
                <c:pt idx="5">
                  <c:v>Mendham - 2011</c:v>
                </c:pt>
                <c:pt idx="6">
                  <c:v>Mendham - 2012</c:v>
                </c:pt>
                <c:pt idx="8">
                  <c:v>Florence - 2010</c:v>
                </c:pt>
                <c:pt idx="9">
                  <c:v>Florence - 2011</c:v>
                </c:pt>
                <c:pt idx="10">
                  <c:v>Florence - 2012</c:v>
                </c:pt>
                <c:pt idx="12">
                  <c:v>Tabernacle - 2010</c:v>
                </c:pt>
                <c:pt idx="13">
                  <c:v>Tabernacle - 2011</c:v>
                </c:pt>
                <c:pt idx="14">
                  <c:v>Tabernacle - 2012</c:v>
                </c:pt>
              </c:strCache>
            </c:strRef>
          </c:cat>
          <c:val>
            <c:numRef>
              <c:f>'Comparison to whole 8th grade'!$B$20:$P$20</c:f>
              <c:numCache>
                <c:formatCode>0%</c:formatCode>
                <c:ptCount val="15"/>
                <c:pt idx="0">
                  <c:v>0.12280701754385964</c:v>
                </c:pt>
                <c:pt idx="1">
                  <c:v>0.20370370370370369</c:v>
                </c:pt>
                <c:pt idx="4">
                  <c:v>0.421875</c:v>
                </c:pt>
                <c:pt idx="5">
                  <c:v>0.52439024390243905</c:v>
                </c:pt>
                <c:pt idx="8">
                  <c:v>0.20689655172413793</c:v>
                </c:pt>
                <c:pt idx="9">
                  <c:v>0.15454545454545454</c:v>
                </c:pt>
                <c:pt idx="12">
                  <c:v>0.29166666666666669</c:v>
                </c:pt>
                <c:pt idx="13">
                  <c:v>0.1744186046511628</c:v>
                </c:pt>
              </c:numCache>
            </c:numRef>
          </c:val>
        </c:ser>
        <c:ser>
          <c:idx val="4"/>
          <c:order val="3"/>
          <c:tx>
            <c:v>Basic</c:v>
          </c:tx>
          <c:cat>
            <c:strRef>
              <c:f>'Comparison to whole 8th grade'!$B$1:$P$1</c:f>
              <c:strCache>
                <c:ptCount val="15"/>
                <c:pt idx="0">
                  <c:v>Egg Harbor City - 2010</c:v>
                </c:pt>
                <c:pt idx="1">
                  <c:v>Egg Harbor City - 2011</c:v>
                </c:pt>
                <c:pt idx="2">
                  <c:v>Egg Harbor City - 2012</c:v>
                </c:pt>
                <c:pt idx="4">
                  <c:v>Mendham - 2010</c:v>
                </c:pt>
                <c:pt idx="5">
                  <c:v>Mendham - 2011</c:v>
                </c:pt>
                <c:pt idx="6">
                  <c:v>Mendham - 2012</c:v>
                </c:pt>
                <c:pt idx="8">
                  <c:v>Florence - 2010</c:v>
                </c:pt>
                <c:pt idx="9">
                  <c:v>Florence - 2011</c:v>
                </c:pt>
                <c:pt idx="10">
                  <c:v>Florence - 2012</c:v>
                </c:pt>
                <c:pt idx="12">
                  <c:v>Tabernacle - 2010</c:v>
                </c:pt>
                <c:pt idx="13">
                  <c:v>Tabernacle - 2011</c:v>
                </c:pt>
                <c:pt idx="14">
                  <c:v>Tabernacle - 2012</c:v>
                </c:pt>
              </c:strCache>
            </c:strRef>
          </c:cat>
          <c:val>
            <c:numRef>
              <c:f>'Comparison to whole 8th grade'!$B$21:$P$21</c:f>
              <c:numCache>
                <c:formatCode>0%</c:formatCode>
                <c:ptCount val="15"/>
                <c:pt idx="0">
                  <c:v>0.14035087719298245</c:v>
                </c:pt>
                <c:pt idx="1">
                  <c:v>3.7037037037037035E-2</c:v>
                </c:pt>
                <c:pt idx="4">
                  <c:v>0.265625</c:v>
                </c:pt>
                <c:pt idx="5">
                  <c:v>0.15853658536585366</c:v>
                </c:pt>
                <c:pt idx="8">
                  <c:v>9.4827586206896547E-2</c:v>
                </c:pt>
                <c:pt idx="9">
                  <c:v>0.20909090909090908</c:v>
                </c:pt>
                <c:pt idx="12">
                  <c:v>0.1</c:v>
                </c:pt>
                <c:pt idx="13">
                  <c:v>4.6511627906976744E-2</c:v>
                </c:pt>
              </c:numCache>
            </c:numRef>
          </c:val>
        </c:ser>
        <c:ser>
          <c:idx val="0"/>
          <c:order val="4"/>
          <c:tx>
            <c:v>Below Basic</c:v>
          </c:tx>
          <c:cat>
            <c:strRef>
              <c:f>'Comparison to whole 8th grade'!$B$1:$P$1</c:f>
              <c:strCache>
                <c:ptCount val="15"/>
                <c:pt idx="0">
                  <c:v>Egg Harbor City - 2010</c:v>
                </c:pt>
                <c:pt idx="1">
                  <c:v>Egg Harbor City - 2011</c:v>
                </c:pt>
                <c:pt idx="2">
                  <c:v>Egg Harbor City - 2012</c:v>
                </c:pt>
                <c:pt idx="4">
                  <c:v>Mendham - 2010</c:v>
                </c:pt>
                <c:pt idx="5">
                  <c:v>Mendham - 2011</c:v>
                </c:pt>
                <c:pt idx="6">
                  <c:v>Mendham - 2012</c:v>
                </c:pt>
                <c:pt idx="8">
                  <c:v>Florence - 2010</c:v>
                </c:pt>
                <c:pt idx="9">
                  <c:v>Florence - 2011</c:v>
                </c:pt>
                <c:pt idx="10">
                  <c:v>Florence - 2012</c:v>
                </c:pt>
                <c:pt idx="12">
                  <c:v>Tabernacle - 2010</c:v>
                </c:pt>
                <c:pt idx="13">
                  <c:v>Tabernacle - 2011</c:v>
                </c:pt>
                <c:pt idx="14">
                  <c:v>Tabernacle - 2012</c:v>
                </c:pt>
              </c:strCache>
            </c:strRef>
          </c:cat>
          <c:val>
            <c:numRef>
              <c:f>'Comparison to whole 8th grade'!$B$22:$P$22</c:f>
              <c:numCache>
                <c:formatCode>0%</c:formatCode>
                <c:ptCount val="15"/>
                <c:pt idx="0">
                  <c:v>0</c:v>
                </c:pt>
                <c:pt idx="1">
                  <c:v>3.7037037037037035E-2</c:v>
                </c:pt>
                <c:pt idx="4">
                  <c:v>1.5625E-2</c:v>
                </c:pt>
                <c:pt idx="5">
                  <c:v>3.6585365853658534E-2</c:v>
                </c:pt>
                <c:pt idx="8">
                  <c:v>1.7241379310344827E-2</c:v>
                </c:pt>
                <c:pt idx="9">
                  <c:v>0.14545454545454545</c:v>
                </c:pt>
                <c:pt idx="12">
                  <c:v>6.6666666666666666E-2</c:v>
                </c:pt>
                <c:pt idx="13">
                  <c:v>0</c:v>
                </c:pt>
              </c:numCache>
            </c:numRef>
          </c:val>
        </c:ser>
        <c:ser>
          <c:idx val="5"/>
          <c:order val="5"/>
          <c:tx>
            <c:v>Enrolled in Algebra I</c:v>
          </c:tx>
          <c:cat>
            <c:strRef>
              <c:f>'Comparison to whole 8th grade'!$B$1:$P$1</c:f>
              <c:strCache>
                <c:ptCount val="15"/>
                <c:pt idx="0">
                  <c:v>Egg Harbor City - 2010</c:v>
                </c:pt>
                <c:pt idx="1">
                  <c:v>Egg Harbor City - 2011</c:v>
                </c:pt>
                <c:pt idx="2">
                  <c:v>Egg Harbor City - 2012</c:v>
                </c:pt>
                <c:pt idx="4">
                  <c:v>Mendham - 2010</c:v>
                </c:pt>
                <c:pt idx="5">
                  <c:v>Mendham - 2011</c:v>
                </c:pt>
                <c:pt idx="6">
                  <c:v>Mendham - 2012</c:v>
                </c:pt>
                <c:pt idx="8">
                  <c:v>Florence - 2010</c:v>
                </c:pt>
                <c:pt idx="9">
                  <c:v>Florence - 2011</c:v>
                </c:pt>
                <c:pt idx="10">
                  <c:v>Florence - 2012</c:v>
                </c:pt>
                <c:pt idx="12">
                  <c:v>Tabernacle - 2010</c:v>
                </c:pt>
                <c:pt idx="13">
                  <c:v>Tabernacle - 2011</c:v>
                </c:pt>
                <c:pt idx="14">
                  <c:v>Tabernacle - 2012</c:v>
                </c:pt>
              </c:strCache>
            </c:strRef>
          </c:cat>
          <c:val>
            <c:numRef>
              <c:f>'Comparison to whole 8th grade'!$B$23:$P$23</c:f>
              <c:numCache>
                <c:formatCode>General</c:formatCode>
                <c:ptCount val="15"/>
                <c:pt idx="2" formatCode="0%">
                  <c:v>0.41</c:v>
                </c:pt>
                <c:pt idx="6" formatCode="0%">
                  <c:v>1</c:v>
                </c:pt>
                <c:pt idx="10" formatCode="0%">
                  <c:v>0.3</c:v>
                </c:pt>
                <c:pt idx="14" formatCode="0%">
                  <c:v>0.56000000000000005</c:v>
                </c:pt>
              </c:numCache>
            </c:numRef>
          </c:val>
        </c:ser>
        <c:gapWidth val="30"/>
        <c:overlap val="100"/>
        <c:axId val="152942464"/>
        <c:axId val="152944000"/>
      </c:barChart>
      <c:catAx>
        <c:axId val="152942464"/>
        <c:scaling>
          <c:orientation val="minMax"/>
        </c:scaling>
        <c:axPos val="b"/>
        <c:numFmt formatCode="0%" sourceLinked="1"/>
        <c:tickLblPos val="nextTo"/>
        <c:txPr>
          <a:bodyPr rot="1800000"/>
          <a:lstStyle/>
          <a:p>
            <a:pPr>
              <a:defRPr/>
            </a:pPr>
            <a:endParaRPr lang="en-US"/>
          </a:p>
        </c:txPr>
        <c:crossAx val="152944000"/>
        <c:crosses val="autoZero"/>
        <c:auto val="1"/>
        <c:lblAlgn val="ctr"/>
        <c:lblOffset val="100"/>
      </c:catAx>
      <c:valAx>
        <c:axId val="152944000"/>
        <c:scaling>
          <c:orientation val="minMax"/>
          <c:max val="1"/>
        </c:scaling>
        <c:axPos val="l"/>
        <c:majorGridlines/>
        <c:numFmt formatCode="0%" sourceLinked="0"/>
        <c:tickLblPos val="nextTo"/>
        <c:crossAx val="152942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581711933724967"/>
          <c:y val="0.35990447946562143"/>
          <c:w val="0.13086934232510877"/>
          <c:h val="0.34567094131698461"/>
        </c:manualLayout>
      </c:layout>
    </c:legend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9DE468F4-0747-48FD-9B31-7F9865A0DA60}" type="datetime1">
              <a:rPr lang="en-US"/>
              <a:pPr>
                <a:defRPr/>
              </a:pPr>
              <a:t>10/5/2011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84C276CD-1E6F-49B4-A472-3003ABB26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41928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Foundation created and initially funded by the NJEA in 2006</a:t>
            </a:r>
          </a:p>
          <a:p>
            <a:pPr eaLnBrk="1" hangingPunct="1">
              <a:defRPr/>
            </a:pP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Its mission is to empower teachers to lead change so that all children have access to a high quality education</a:t>
            </a:r>
          </a:p>
          <a:p>
            <a:pPr eaLnBrk="1" hangingPunct="1">
              <a:defRPr/>
            </a:pPr>
            <a:endParaRPr lang="en-US" sz="5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One aspect of that mission is to work with teachers to spread and improve successful programs so that all students benefit</a:t>
            </a:r>
          </a:p>
          <a:p>
            <a:pPr>
              <a:defRPr/>
            </a:pPr>
            <a:endParaRPr lang="en-US" smtClean="0"/>
          </a:p>
          <a:p>
            <a:pPr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Significant continual improvement in quantitative measures: AP exams taken; AP exams passed; state tests passed; and SAT subject test scores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sz="5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High levels of student interest in science and math based on elective choices and college majors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sz="5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High student and teacher morale</a:t>
            </a:r>
            <a:b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 ability to “grow its own” great teachers on an ongoing basis along with low turnover of current teachers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Significant continual improvement in quantitative measures: AP exams taken; AP exams passed; state tests passed; and SAT subject test scores</a:t>
            </a:r>
          </a:p>
          <a:p>
            <a:pPr eaLnBrk="1" hangingPunct="1">
              <a:defRPr/>
            </a:pPr>
            <a:endParaRPr lang="en-US" sz="5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High levels of student interest in science and math based on elective choices and college majors</a:t>
            </a:r>
          </a:p>
          <a:p>
            <a:pPr eaLnBrk="1" hangingPunct="1">
              <a:defRPr/>
            </a:pPr>
            <a:endParaRPr lang="en-US" sz="5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High student and teacher morale</a:t>
            </a:r>
            <a:b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 ability to “grow its own” great teachers on an ongoing basis along with low turnover of current teachers</a:t>
            </a:r>
          </a:p>
          <a:p>
            <a:pPr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C276CD-1E6F-49B4-A472-3003ABB264E0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3CCE30-A55E-4B5A-8FB0-B4DCF0ADCF10}" type="slidenum">
              <a:rPr lang="en-US" smtClean="0">
                <a:latin typeface="Calibri" pitchFamily="34" charset="0"/>
              </a:rPr>
              <a:pPr/>
              <a:t>60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Foundation created and initially funded by the NJEA in 2006</a:t>
            </a:r>
          </a:p>
          <a:p>
            <a:pPr eaLnBrk="1" hangingPunct="1">
              <a:defRPr/>
            </a:pP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Its mission is to empower teachers to lead change so that all children have access to a high quality education</a:t>
            </a:r>
          </a:p>
          <a:p>
            <a:pPr eaLnBrk="1" hangingPunct="1">
              <a:defRPr/>
            </a:pPr>
            <a:endParaRPr lang="en-US" sz="5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One aspect of that mission is to work with teachers to spread and improve successful programs so that all students benefit</a:t>
            </a:r>
          </a:p>
          <a:p>
            <a:pPr>
              <a:defRPr/>
            </a:pPr>
            <a:endParaRPr lang="en-US" smtClean="0"/>
          </a:p>
          <a:p>
            <a:pPr>
              <a:defRPr/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3C26184-A902-4EDD-8D9F-CA4BAD9DCD5E}" type="datetime1">
              <a:rPr lang="en-US"/>
              <a:pPr>
                <a:defRPr/>
              </a:pPr>
              <a:t>10/5/2011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A03DE6D-DB9C-4414-A3A3-D9EB6797A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68428-AF24-4803-8EC2-9FF9EE020A9B}" type="datetime1">
              <a:rPr lang="en-US"/>
              <a:pPr>
                <a:defRPr/>
              </a:pPr>
              <a:t>10/5/2011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BAA49-8470-4179-A647-2F63C1EDF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AD232-6390-482D-9328-98FE9DA5A506}" type="datetime1">
              <a:rPr lang="en-US"/>
              <a:pPr>
                <a:defRPr/>
              </a:pPr>
              <a:t>10/5/2011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7C2AF-9D52-44C3-AB72-BC871D238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71F53-BCA2-4D4B-96BF-AB029C1AD857}" type="datetime1">
              <a:rPr lang="en-US"/>
              <a:pPr>
                <a:defRPr/>
              </a:pPr>
              <a:t>10/5/2011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A3380-4160-459D-8E79-82B533414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A609F-ECB9-4563-8EB6-CE94386B6CA5}" type="datetime1">
              <a:rPr lang="en-US"/>
              <a:pPr>
                <a:defRPr/>
              </a:pPr>
              <a:t>10/5/2011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4E0BD6E7-3E10-4042-8EC9-45862C4C9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FE8A1-F278-4FCF-B9F4-108B3CE80013}" type="datetime1">
              <a:rPr lang="en-US"/>
              <a:pPr>
                <a:defRPr/>
              </a:pPr>
              <a:t>10/5/2011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F9B33-B9AC-49DA-8817-01FF0EE2C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47772-9CE4-4042-BDA3-71638CF27AE0}" type="datetime1">
              <a:rPr lang="en-US"/>
              <a:pPr>
                <a:defRPr/>
              </a:pPr>
              <a:t>10/5/2011</a:t>
            </a:fld>
            <a:endParaRPr lang="en-US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BE358-C104-4603-A587-88665BBA4290}" type="datetime1">
              <a:rPr lang="en-US"/>
              <a:pPr>
                <a:defRPr/>
              </a:pPr>
              <a:t>10/5/2011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DCDED-3475-489F-AECD-11A7D1B4B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02DB5-1EDC-4E01-BC85-A8FA7F7B1E58}" type="datetime1">
              <a:rPr lang="en-US"/>
              <a:pPr>
                <a:defRPr/>
              </a:pPr>
              <a:t>10/5/2011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9346D32-D76D-428D-9039-D82954C69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05128-9B34-4D71-BCC7-2B2F81B21D36}" type="datetime1">
              <a:rPr lang="en-US"/>
              <a:pPr>
                <a:defRPr/>
              </a:pPr>
              <a:t>10/5/2011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EB2F8-80DC-40A1-B5B7-AD122D504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8F1FC-E66C-4A3C-BC11-6E45C0C6E650}" type="datetime1">
              <a:rPr lang="en-US"/>
              <a:pPr>
                <a:defRPr/>
              </a:pPr>
              <a:t>10/5/2011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66A478FC-5B18-43D2-B879-F58287125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CBAA031-01C8-449E-94A3-D77B58AB287D}" type="datetime1">
              <a:rPr lang="en-US"/>
              <a:pPr>
                <a:defRPr/>
              </a:pPr>
              <a:t>10/5/2011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B7163C2-49F6-4838-A372-B808D3589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79" r:id="rId2"/>
    <p:sldLayoutId id="2147483985" r:id="rId3"/>
    <p:sldLayoutId id="2147483980" r:id="rId4"/>
    <p:sldLayoutId id="2147483986" r:id="rId5"/>
    <p:sldLayoutId id="2147483981" r:id="rId6"/>
    <p:sldLayoutId id="2147483987" r:id="rId7"/>
    <p:sldLayoutId id="2147483982" r:id="rId8"/>
    <p:sldLayoutId id="2147483988" r:id="rId9"/>
    <p:sldLayoutId id="2147483983" r:id="rId10"/>
    <p:sldLayoutId id="21474839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FAC810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7D8F8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jctl.org/" TargetMode="Externa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990600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Robert Goodman, Ed.D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2032000"/>
            <a:ext cx="8153400" cy="4525963"/>
          </a:xfrm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</a:pPr>
            <a:r>
              <a:rPr lang="en-US" sz="3200" dirty="0" smtClean="0"/>
              <a:t>NJ Center for Teaching and Learning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</a:pPr>
            <a:r>
              <a:rPr lang="en-US" sz="3200" dirty="0" smtClean="0"/>
              <a:t>&amp;</a:t>
            </a:r>
            <a:r>
              <a:rPr lang="en-US" sz="2800" dirty="0" smtClean="0"/>
              <a:t> 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</a:pPr>
            <a:r>
              <a:rPr lang="en-US" sz="3200" dirty="0" smtClean="0"/>
              <a:t>Bergen County Technical HS - Teterboro</a:t>
            </a:r>
            <a:endParaRPr lang="en-US" sz="3200" b="1" dirty="0" smtClean="0"/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</a:pPr>
            <a:endParaRPr lang="en-US" sz="2800" dirty="0" smtClean="0"/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</a:pPr>
            <a:endParaRPr lang="en-US" sz="2800" dirty="0" smtClean="0"/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</a:pPr>
            <a:r>
              <a:rPr lang="en-US" sz="3200" dirty="0" smtClean="0"/>
              <a:t>bgoodman33@gmail.com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</a:pPr>
            <a:endParaRPr lang="en-US" sz="2800" dirty="0" smtClean="0"/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</a:pPr>
            <a:r>
              <a:rPr lang="en-US" sz="3200" dirty="0" smtClean="0"/>
              <a:t>www.njctl.org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PSI-PMI Paradigm Shift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2147454"/>
            <a:ext cx="8153400" cy="425334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3200" b="1" dirty="0" smtClean="0"/>
              <a:t>From teacher-centered, to student-centered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PSI-PMI Paradigm Shift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2327564"/>
            <a:ext cx="8153400" cy="407323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3200" b="1" dirty="0" smtClean="0"/>
              <a:t>From passive learning, to active learning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PSI-PMI Paradigm Shift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2382982"/>
            <a:ext cx="8153400" cy="401781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3200" b="1" dirty="0" smtClean="0"/>
              <a:t>From teacher isolation, to teacher collaboration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PSI-PMI Paradigm Shift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2355272"/>
            <a:ext cx="8153400" cy="404552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3200" b="1" dirty="0" smtClean="0"/>
              <a:t>From schools and classrooms being private and hidden, to being public and visible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PSI-PMI Paradigm Shift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2382982"/>
            <a:ext cx="8153400" cy="401781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3200" b="1" dirty="0" smtClean="0"/>
              <a:t>From static analog textbooks, to continuously improving digital content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PSI-PMI Paradigm Shift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2355272"/>
            <a:ext cx="8153400" cy="404552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3200" b="1" dirty="0" smtClean="0"/>
              <a:t>From teachers being responsible for only their students, to being responsible for all students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PSI-PMI Paradigm Shift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01783" y="1676400"/>
            <a:ext cx="8562108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3200" dirty="0" smtClean="0"/>
              <a:t>“There is a shift from teaching to learning, from working alone to collaboration, from passive to active learning, from analog to digital, from teaching a class to sharing authority for educating all the kids at a school, or beyond.”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32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n-US" sz="2800" dirty="0" smtClean="0"/>
              <a:t>Arthur Levine, President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800" dirty="0" smtClean="0"/>
              <a:t>Woodrow Wilson National Fellowship Foundation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PSI-PMI Methods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1676400"/>
            <a:ext cx="8153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Curriculum </a:t>
            </a:r>
          </a:p>
          <a:p>
            <a:pPr eaLnBrk="1" hangingPunct="1">
              <a:lnSpc>
                <a:spcPct val="90000"/>
              </a:lnSpc>
            </a:pPr>
            <a:endParaRPr lang="en-US" sz="1400" dirty="0" smtClean="0"/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Pedagogy</a:t>
            </a:r>
          </a:p>
          <a:p>
            <a:pPr eaLnBrk="1" hangingPunct="1">
              <a:lnSpc>
                <a:spcPct val="90000"/>
              </a:lnSpc>
            </a:pPr>
            <a:endParaRPr lang="en-US" sz="1400" dirty="0" smtClean="0"/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Formative Assessment </a:t>
            </a:r>
          </a:p>
          <a:p>
            <a:pPr eaLnBrk="1" hangingPunct="1">
              <a:lnSpc>
                <a:spcPct val="90000"/>
              </a:lnSpc>
            </a:pPr>
            <a:endParaRPr lang="en-US" sz="1400" dirty="0" smtClean="0"/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Summative Assessment and Grading</a:t>
            </a:r>
          </a:p>
          <a:p>
            <a:pPr eaLnBrk="1" hangingPunct="1">
              <a:lnSpc>
                <a:spcPct val="90000"/>
              </a:lnSpc>
            </a:pPr>
            <a:endParaRPr lang="en-US" sz="1400" dirty="0" smtClean="0"/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Technology</a:t>
            </a:r>
          </a:p>
          <a:p>
            <a:pPr eaLnBrk="1" hangingPunct="1">
              <a:lnSpc>
                <a:spcPct val="90000"/>
              </a:lnSpc>
            </a:pPr>
            <a:endParaRPr lang="en-US" sz="1400" dirty="0" smtClean="0"/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Face-to-Face and Virtual PLCs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Curriculum</a:t>
            </a:r>
            <a:br>
              <a:rPr lang="en-US" sz="4000" dirty="0" smtClean="0"/>
            </a:br>
            <a:r>
              <a:rPr lang="en-US" sz="2700" dirty="0"/>
              <a:t>PSI Course Sequence: Grades 9 – 12 </a:t>
            </a:r>
            <a:endParaRPr lang="en-US" sz="2700" dirty="0" smtClean="0"/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1524000"/>
            <a:ext cx="8153400" cy="48768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28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2800" dirty="0" smtClean="0"/>
          </a:p>
        </p:txBody>
      </p:sp>
      <p:graphicFrame>
        <p:nvGraphicFramePr>
          <p:cNvPr id="17412" name="Object 11"/>
          <p:cNvGraphicFramePr>
            <a:graphicFrameLocks noChangeAspect="1"/>
          </p:cNvGraphicFramePr>
          <p:nvPr/>
        </p:nvGraphicFramePr>
        <p:xfrm>
          <a:off x="1238250" y="2016125"/>
          <a:ext cx="6684963" cy="4384675"/>
        </p:xfrm>
        <a:graphic>
          <a:graphicData uri="http://schemas.openxmlformats.org/presentationml/2006/ole">
            <p:oleObj spid="_x0000_s17413" name="SmartDraw" r:id="rId3" imgW="9069324" imgH="5948172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Curriculum</a:t>
            </a:r>
            <a:br>
              <a:rPr lang="en-US" sz="4000" dirty="0" smtClean="0"/>
            </a:br>
            <a:r>
              <a:rPr lang="en-US" sz="2700" dirty="0"/>
              <a:t>PSI Course Sequence: </a:t>
            </a:r>
            <a:r>
              <a:rPr lang="en-US" sz="2700" dirty="0" smtClean="0"/>
              <a:t>Minimal Version 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1524000"/>
            <a:ext cx="8153400" cy="48768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28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2800" dirty="0" smtClean="0"/>
          </a:p>
        </p:txBody>
      </p:sp>
      <p:graphicFrame>
        <p:nvGraphicFramePr>
          <p:cNvPr id="18436" name="Object 11"/>
          <p:cNvGraphicFramePr>
            <a:graphicFrameLocks noChangeAspect="1"/>
          </p:cNvGraphicFramePr>
          <p:nvPr/>
        </p:nvGraphicFramePr>
        <p:xfrm>
          <a:off x="2082800" y="1895475"/>
          <a:ext cx="4749800" cy="4525963"/>
        </p:xfrm>
        <a:graphic>
          <a:graphicData uri="http://schemas.openxmlformats.org/presentationml/2006/ole">
            <p:oleObj spid="_x0000_s18437" name="SmartDraw" r:id="rId3" imgW="6240780" imgH="5948172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5622925"/>
            <a:ext cx="8540750" cy="9969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2800" i="1" smtClean="0">
                <a:solidFill>
                  <a:schemeClr val="tx2"/>
                </a:solidFill>
              </a:rPr>
              <a:t>Empowering Teachers …Leading Change</a:t>
            </a:r>
            <a:endParaRPr lang="en-US" sz="1400" i="1" smtClean="0">
              <a:solidFill>
                <a:schemeClr val="tx2"/>
              </a:solidFill>
            </a:endParaRPr>
          </a:p>
          <a:p>
            <a:pPr algn="ctr">
              <a:buFont typeface="Arial" charset="0"/>
              <a:buNone/>
            </a:pPr>
            <a:r>
              <a:rPr lang="en-US" sz="2800" i="1" smtClean="0">
                <a:solidFill>
                  <a:schemeClr val="tx2"/>
                </a:solidFill>
              </a:rPr>
              <a:t>www.njctl.org</a:t>
            </a:r>
          </a:p>
          <a:p>
            <a:pPr algn="ctr">
              <a:buFont typeface="Arial" charset="0"/>
              <a:buNone/>
            </a:pPr>
            <a:endParaRPr lang="en-US" sz="2800" i="1" smtClean="0">
              <a:solidFill>
                <a:schemeClr val="tx2"/>
              </a:solidFill>
            </a:endParaRPr>
          </a:p>
          <a:p>
            <a:pPr>
              <a:buFont typeface="Arial" charset="0"/>
              <a:buNone/>
            </a:pPr>
            <a:endParaRPr lang="en-US" i="1" smtClean="0">
              <a:solidFill>
                <a:srgbClr val="FFFF00"/>
              </a:solidFill>
            </a:endParaRPr>
          </a:p>
        </p:txBody>
      </p:sp>
      <p:pic>
        <p:nvPicPr>
          <p:cNvPr id="9219" name="Picture 5" descr="C4TL_color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1841500"/>
            <a:ext cx="2227263" cy="3562350"/>
          </a:xfrm>
        </p:spPr>
      </p:pic>
      <p:sp>
        <p:nvSpPr>
          <p:cNvPr id="9220" name="Title 1"/>
          <p:cNvSpPr txBox="1">
            <a:spLocks/>
          </p:cNvSpPr>
          <p:nvPr/>
        </p:nvSpPr>
        <p:spPr bwMode="auto">
          <a:xfrm>
            <a:off x="612775" y="228600"/>
            <a:ext cx="81534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  <a:latin typeface="Arial Black" pitchFamily="34" charset="0"/>
              </a:rPr>
              <a:t>New Jersey </a:t>
            </a:r>
          </a:p>
          <a:p>
            <a:pPr algn="ctr"/>
            <a:r>
              <a:rPr lang="en-US" sz="3200">
                <a:solidFill>
                  <a:schemeClr val="tx2"/>
                </a:solidFill>
                <a:latin typeface="Arial Black" pitchFamily="34" charset="0"/>
              </a:rPr>
              <a:t>Center for Teaching and Learning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Curriculum</a:t>
            </a:r>
            <a:br>
              <a:rPr lang="en-US" sz="4000" dirty="0" smtClean="0"/>
            </a:br>
            <a:r>
              <a:rPr lang="en-US" sz="2700" dirty="0" smtClean="0"/>
              <a:t>Traditional </a:t>
            </a:r>
            <a:r>
              <a:rPr lang="en-US" sz="2700" dirty="0"/>
              <a:t>Course </a:t>
            </a:r>
            <a:r>
              <a:rPr lang="en-US" sz="2700" dirty="0" smtClean="0"/>
              <a:t>Sequence 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1524000"/>
            <a:ext cx="8153400" cy="48768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28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2800" dirty="0" smtClean="0"/>
          </a:p>
        </p:txBody>
      </p:sp>
      <p:graphicFrame>
        <p:nvGraphicFramePr>
          <p:cNvPr id="19460" name="Object 13"/>
          <p:cNvGraphicFramePr>
            <a:graphicFrameLocks noChangeAspect="1"/>
          </p:cNvGraphicFramePr>
          <p:nvPr/>
        </p:nvGraphicFramePr>
        <p:xfrm>
          <a:off x="1138238" y="1884363"/>
          <a:ext cx="6867525" cy="4525962"/>
        </p:xfrm>
        <a:graphic>
          <a:graphicData uri="http://schemas.openxmlformats.org/presentationml/2006/ole">
            <p:oleObj spid="_x0000_s19461" name="SmartDraw" r:id="rId3" imgW="8679180" imgH="547878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Pedagogy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1905000"/>
            <a:ext cx="8001000" cy="42211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3000" smtClean="0"/>
              <a:t>Social Constructivism</a:t>
            </a:r>
            <a:endParaRPr lang="en-US" sz="3000" b="1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4000" b="1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3000" b="1" smtClean="0"/>
              <a:t>Plus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sz="40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3000" smtClean="0"/>
              <a:t>Direct Instruction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Pedagogy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1905000"/>
            <a:ext cx="8001000" cy="42211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3000" smtClean="0"/>
              <a:t>Social Constructivism</a:t>
            </a:r>
          </a:p>
          <a:p>
            <a:pPr lvl="1" eaLnBrk="1" hangingPunct="1"/>
            <a:r>
              <a:rPr lang="en-US" sz="2400" smtClean="0"/>
              <a:t>Round Tables</a:t>
            </a:r>
          </a:p>
          <a:p>
            <a:pPr lvl="1" eaLnBrk="1" hangingPunct="1"/>
            <a:r>
              <a:rPr lang="en-US" sz="2400" smtClean="0"/>
              <a:t>Group Problem Solving</a:t>
            </a:r>
          </a:p>
          <a:p>
            <a:pPr lvl="1" eaLnBrk="1" hangingPunct="1"/>
            <a:r>
              <a:rPr lang="en-US" sz="2400" smtClean="0"/>
              <a:t>Heterogeneous setting</a:t>
            </a:r>
          </a:p>
          <a:p>
            <a:pPr marL="0" indent="0" eaLnBrk="1" hangingPunct="1"/>
            <a:endParaRPr lang="en-US" sz="1600" smtClean="0"/>
          </a:p>
        </p:txBody>
      </p:sp>
      <p:pic>
        <p:nvPicPr>
          <p:cNvPr id="21508" name="Picture 1" descr="C:\Users\User\Desktop\PSI Pics\DSCN2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2413" y="2725738"/>
            <a:ext cx="2849562" cy="379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Pedagogy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799" y="1524000"/>
            <a:ext cx="8167255" cy="48101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en-US" sz="16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6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6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6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6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6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6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3000" dirty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3000" dirty="0" smtClean="0"/>
              <a:t>Direct Instruction</a:t>
            </a:r>
          </a:p>
          <a:p>
            <a:pPr lvl="1" eaLnBrk="1" hangingPunct="1"/>
            <a:r>
              <a:rPr lang="en-US" sz="2400" dirty="0" smtClean="0"/>
              <a:t>Interactive White Board (IWB) Notebook presentation</a:t>
            </a:r>
          </a:p>
          <a:p>
            <a:pPr lvl="1" eaLnBrk="1" hangingPunct="1"/>
            <a:r>
              <a:rPr lang="en-US" sz="2400" dirty="0" smtClean="0"/>
              <a:t>Student Response Formative Assessment</a:t>
            </a:r>
          </a:p>
          <a:p>
            <a:pPr lvl="1" eaLnBrk="1" hangingPunct="1"/>
            <a:r>
              <a:rPr lang="en-US" sz="2400" dirty="0" smtClean="0"/>
              <a:t>Teacher as part of social group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6325" y="1595438"/>
            <a:ext cx="38004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Rot="1" noChangeArrowheads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Formative Assessment</a:t>
            </a:r>
          </a:p>
        </p:txBody>
      </p:sp>
      <p:sp>
        <p:nvSpPr>
          <p:cNvPr id="23555" name="Rectangle 1027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1619250"/>
            <a:ext cx="8305800" cy="50863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en-US" sz="2800" smtClean="0"/>
          </a:p>
          <a:p>
            <a:pPr marL="0" indent="0" eaLnBrk="1" hangingPunct="1"/>
            <a:endParaRPr lang="en-US" sz="140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2800" smtClean="0"/>
          </a:p>
          <a:p>
            <a:pPr marL="0" indent="0" eaLnBrk="1" hangingPunct="1"/>
            <a:endParaRPr lang="en-US" sz="2800" smtClean="0"/>
          </a:p>
          <a:p>
            <a:pPr lvl="1" eaLnBrk="1" hangingPunct="1"/>
            <a:endParaRPr lang="en-US" sz="2400" smtClean="0"/>
          </a:p>
          <a:p>
            <a:pPr marL="0" indent="0" eaLnBrk="1" hangingPunct="1"/>
            <a:endParaRPr lang="en-US" sz="2800" smtClean="0"/>
          </a:p>
        </p:txBody>
      </p:sp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609600" y="2336800"/>
            <a:ext cx="52863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 dirty="0" smtClean="0"/>
              <a:t>Student </a:t>
            </a:r>
            <a:r>
              <a:rPr lang="en-US" sz="3000" b="1" dirty="0"/>
              <a:t>Responders</a:t>
            </a:r>
          </a:p>
          <a:p>
            <a:endParaRPr lang="en-US" sz="3000" b="1" dirty="0"/>
          </a:p>
          <a:p>
            <a:r>
              <a:rPr lang="en-US" sz="3000" b="1" dirty="0"/>
              <a:t>Anonymous student polling during class to guide instruction</a:t>
            </a:r>
          </a:p>
          <a:p>
            <a:endParaRPr lang="en-US" dirty="0">
              <a:latin typeface="Calibri" pitchFamily="34" charset="0"/>
            </a:endParaRPr>
          </a:p>
          <a:p>
            <a:endParaRPr lang="en-US" sz="2800" dirty="0"/>
          </a:p>
        </p:txBody>
      </p:sp>
      <p:pic>
        <p:nvPicPr>
          <p:cNvPr id="2355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7313" y="2036763"/>
            <a:ext cx="2043112" cy="42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41513"/>
            <a:ext cx="7419975" cy="476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1026"/>
          <p:cNvSpPr>
            <a:spLocks noGrp="1" noRot="1" noChangeArrowheads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Direct Instruction</a:t>
            </a:r>
          </a:p>
        </p:txBody>
      </p:sp>
      <p:sp>
        <p:nvSpPr>
          <p:cNvPr id="24580" name="Rectangle 1027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1638300"/>
            <a:ext cx="8305800" cy="50673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3000" b="1" smtClean="0">
                <a:cs typeface="Arial" charset="0"/>
              </a:rPr>
              <a:t>Direct Instruction</a:t>
            </a:r>
            <a:r>
              <a:rPr lang="en-US" sz="3000" smtClean="0"/>
              <a:t>: </a:t>
            </a:r>
            <a:r>
              <a:rPr lang="en-US" sz="3000" b="1" smtClean="0">
                <a:cs typeface="Arial" charset="0"/>
              </a:rPr>
              <a:t>Adding Decimals</a:t>
            </a:r>
            <a:endParaRPr lang="en-US" sz="3000" smtClean="0"/>
          </a:p>
          <a:p>
            <a:pPr marL="0" indent="0" eaLnBrk="1" hangingPunct="1"/>
            <a:endParaRPr lang="en-US" sz="140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2800" smtClean="0"/>
          </a:p>
          <a:p>
            <a:pPr marL="0" indent="0" eaLnBrk="1" hangingPunct="1"/>
            <a:endParaRPr lang="en-US" sz="2800" smtClean="0"/>
          </a:p>
          <a:p>
            <a:pPr lvl="1" eaLnBrk="1" hangingPunct="1"/>
            <a:endParaRPr lang="en-US" sz="2400" smtClean="0"/>
          </a:p>
          <a:p>
            <a:pPr marL="0" indent="0" eaLnBrk="1" hangingPunct="1"/>
            <a:endParaRPr 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95475"/>
            <a:ext cx="710247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1026"/>
          <p:cNvSpPr>
            <a:spLocks noGrp="1" noRot="1" noChangeArrowheads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Direct Instruction</a:t>
            </a:r>
          </a:p>
        </p:txBody>
      </p:sp>
      <p:sp>
        <p:nvSpPr>
          <p:cNvPr id="25604" name="Rectangle 1027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1619250"/>
            <a:ext cx="8305800" cy="50863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3000" b="1" smtClean="0">
                <a:cs typeface="Arial" charset="0"/>
              </a:rPr>
              <a:t>Example</a:t>
            </a:r>
            <a:r>
              <a:rPr lang="en-US" sz="3000" smtClean="0"/>
              <a:t>: </a:t>
            </a:r>
            <a:r>
              <a:rPr lang="en-US" sz="3000" b="1" smtClean="0">
                <a:cs typeface="Arial" charset="0"/>
              </a:rPr>
              <a:t>Adding Decimals</a:t>
            </a:r>
            <a:endParaRPr lang="en-US" sz="3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Rot="1" noChangeArrowheads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Formative Assessment</a:t>
            </a:r>
          </a:p>
        </p:txBody>
      </p:sp>
      <p:pic>
        <p:nvPicPr>
          <p:cNvPr id="26627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581150"/>
            <a:ext cx="4638675" cy="23082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Rot="1" noChangeArrowheads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Formative Assessment</a:t>
            </a:r>
          </a:p>
        </p:txBody>
      </p:sp>
      <p:pic>
        <p:nvPicPr>
          <p:cNvPr id="27651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581150"/>
            <a:ext cx="4638675" cy="2308225"/>
          </a:xfrm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0" y="3060700"/>
            <a:ext cx="45974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Rot="1" noChangeArrowheads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Summative Assessment</a:t>
            </a:r>
          </a:p>
        </p:txBody>
      </p:sp>
      <p:sp>
        <p:nvSpPr>
          <p:cNvPr id="28675" name="Rectangle 1027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1528763"/>
            <a:ext cx="8305800" cy="51768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1400" smtClean="0"/>
          </a:p>
          <a:p>
            <a:pPr eaLnBrk="1" hangingPunct="1"/>
            <a:r>
              <a:rPr lang="en-US" sz="3000" smtClean="0"/>
              <a:t>Grades based only on what students know and can do – Tests, quizzes and labs </a:t>
            </a:r>
          </a:p>
          <a:p>
            <a:pPr eaLnBrk="1" hangingPunct="1"/>
            <a:endParaRPr lang="en-US" sz="1400" smtClean="0"/>
          </a:p>
          <a:p>
            <a:pPr eaLnBrk="1" hangingPunct="1"/>
            <a:r>
              <a:rPr lang="en-US" sz="3000" smtClean="0"/>
              <a:t>Retakes for all assessments</a:t>
            </a:r>
          </a:p>
          <a:p>
            <a:pPr eaLnBrk="1" hangingPunct="1">
              <a:buFont typeface="Wingdings" pitchFamily="2" charset="2"/>
              <a:buNone/>
            </a:pPr>
            <a:endParaRPr lang="en-US" sz="1400" smtClean="0"/>
          </a:p>
          <a:p>
            <a:pPr eaLnBrk="1" hangingPunct="1"/>
            <a:r>
              <a:rPr lang="en-US" sz="3000" smtClean="0"/>
              <a:t>Grades are not subjective</a:t>
            </a:r>
          </a:p>
          <a:p>
            <a:pPr eaLnBrk="1" hangingPunct="1"/>
            <a:endParaRPr lang="en-US" sz="1400" smtClean="0"/>
          </a:p>
          <a:p>
            <a:pPr eaLnBrk="1" hangingPunct="1"/>
            <a:r>
              <a:rPr lang="en-US" sz="3000" smtClean="0"/>
              <a:t>Correlated to End of Course Tests 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sz="2700" smtClean="0"/>
              <a:t>(APs, EOC Algebra I, Common Core, etc.)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lvl="1" eaLnBrk="1" hangingPunct="1"/>
            <a:endParaRPr lang="en-US" sz="2400" smtClean="0"/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00025" y="142875"/>
            <a:ext cx="8867775" cy="1143000"/>
          </a:xfrm>
        </p:spPr>
        <p:txBody>
          <a:bodyPr/>
          <a:lstStyle/>
          <a:p>
            <a:pPr algn="ctr" eaLnBrk="1" hangingPunct="1"/>
            <a:r>
              <a:rPr lang="en-US" sz="2800" b="1" smtClean="0"/>
              <a:t>Progressive Science Initiative (PSI) &amp; Progressive Mathematics Initiative (PMI)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368300" y="1955800"/>
            <a:ext cx="8437563" cy="4572000"/>
          </a:xfrm>
        </p:spPr>
        <p:txBody>
          <a:bodyPr/>
          <a:lstStyle/>
          <a:p>
            <a:pPr marL="457200" indent="-457200" eaLnBrk="1" hangingPunct="1"/>
            <a:r>
              <a:rPr lang="en-US" sz="3000" dirty="0" smtClean="0"/>
              <a:t>PSI developed to teach HS science</a:t>
            </a:r>
          </a:p>
          <a:p>
            <a:pPr marL="457200" indent="-457200" eaLnBrk="1" hangingPunct="1"/>
            <a:endParaRPr lang="en-US" sz="3000" dirty="0" smtClean="0"/>
          </a:p>
          <a:p>
            <a:pPr marL="457200" indent="-457200" eaLnBrk="1" hangingPunct="1"/>
            <a:r>
              <a:rPr lang="en-US" sz="3000" dirty="0" smtClean="0"/>
              <a:t>PSI then used to create HS science teachers</a:t>
            </a:r>
          </a:p>
          <a:p>
            <a:pPr marL="457200" indent="-457200" eaLnBrk="1" hangingPunct="1"/>
            <a:endParaRPr lang="en-US" sz="3000" dirty="0" smtClean="0"/>
          </a:p>
          <a:p>
            <a:pPr marL="457200" indent="-457200" eaLnBrk="1" hangingPunct="1"/>
            <a:r>
              <a:rPr lang="en-US" sz="3000" dirty="0" smtClean="0"/>
              <a:t>PMI uses PSI Methods to teach K-12 math</a:t>
            </a:r>
          </a:p>
          <a:p>
            <a:pPr marL="457200" indent="-457200" eaLnBrk="1" hangingPunct="1"/>
            <a:endParaRPr lang="en-US" sz="3000" dirty="0" smtClean="0"/>
          </a:p>
          <a:p>
            <a:pPr marL="457200" indent="-457200" eaLnBrk="1" hangingPunct="1"/>
            <a:r>
              <a:rPr lang="en-US" sz="3000" dirty="0" smtClean="0"/>
              <a:t>PMI will be used to create K-12 math teachers</a:t>
            </a:r>
          </a:p>
          <a:p>
            <a:pPr marL="457200" indent="-457200" eaLnBrk="1" hangingPunct="1">
              <a:buFont typeface="Arial" charset="0"/>
              <a:buChar char="•"/>
            </a:pPr>
            <a:endParaRPr lang="en-US" sz="3200" b="1" dirty="0" smtClean="0"/>
          </a:p>
          <a:p>
            <a:pPr marL="457200" indent="-457200" eaLnBrk="1" hangingPunct="1">
              <a:buFont typeface="Arial" charset="0"/>
              <a:buChar char="•"/>
            </a:pPr>
            <a:endParaRPr lang="en-US" sz="3200" b="1" dirty="0" smtClean="0"/>
          </a:p>
          <a:p>
            <a:pPr marL="457200" indent="-457200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5" y="228600"/>
            <a:ext cx="8553450" cy="990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atin typeface="+mn-lt"/>
              </a:rPr>
              <a:t>Implementing Beyond Teterboro</a:t>
            </a:r>
            <a:endParaRPr lang="en-US" sz="3600" b="1" dirty="0">
              <a:latin typeface="+mn-lt"/>
            </a:endParaRPr>
          </a:p>
        </p:txBody>
      </p:sp>
      <p:sp>
        <p:nvSpPr>
          <p:cNvPr id="2969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775" y="1600200"/>
            <a:ext cx="8153400" cy="5114925"/>
          </a:xfrm>
        </p:spPr>
        <p:txBody>
          <a:bodyPr vert="horz"/>
          <a:lstStyle/>
          <a:p>
            <a:pPr eaLnBrk="1" hangingPunct="1"/>
            <a:r>
              <a:rPr lang="en-US" sz="3000" dirty="0" smtClean="0"/>
              <a:t>Digital technology makes it possible to share PSI with other schools</a:t>
            </a:r>
          </a:p>
          <a:p>
            <a:pPr eaLnBrk="1" hangingPunct="1"/>
            <a:endParaRPr lang="en-US" sz="3000" dirty="0" smtClean="0"/>
          </a:p>
          <a:p>
            <a:pPr eaLnBrk="1" hangingPunct="1"/>
            <a:r>
              <a:rPr lang="en-US" sz="3000" dirty="0" smtClean="0"/>
              <a:t>Implementing </a:t>
            </a:r>
            <a:r>
              <a:rPr lang="en-US" sz="3000" b="1" dirty="0" smtClean="0"/>
              <a:t>PSI</a:t>
            </a:r>
            <a:r>
              <a:rPr lang="en-US" sz="3000" dirty="0" smtClean="0"/>
              <a:t> requires physics, chemistry &amp; biology teachers</a:t>
            </a:r>
          </a:p>
          <a:p>
            <a:pPr eaLnBrk="1" hangingPunct="1"/>
            <a:endParaRPr lang="en-US" sz="3000" dirty="0" smtClean="0"/>
          </a:p>
          <a:p>
            <a:pPr eaLnBrk="1" hangingPunct="1"/>
            <a:r>
              <a:rPr lang="en-US" sz="3000" dirty="0" smtClean="0"/>
              <a:t>However, there is a shortage of physics and chemistry teachers</a:t>
            </a:r>
          </a:p>
          <a:p>
            <a:pPr eaLnBrk="1" hangingPunct="1"/>
            <a:endParaRPr lang="en-US" sz="3000" dirty="0" smtClean="0"/>
          </a:p>
          <a:p>
            <a:pPr eaLnBrk="1" hangingPunct="1"/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274638"/>
            <a:ext cx="8153400" cy="8683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New Jersey Legislature Passes Pilot Certification Bill</a:t>
            </a:r>
            <a:endParaRPr lang="en-US" sz="2800" dirty="0" smtClean="0"/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2006600"/>
            <a:ext cx="8305800" cy="4318000"/>
          </a:xfrm>
        </p:spPr>
        <p:txBody>
          <a:bodyPr/>
          <a:lstStyle/>
          <a:p>
            <a:pPr eaLnBrk="1" hangingPunct="1"/>
            <a:r>
              <a:rPr lang="en-US" sz="3000" smtClean="0"/>
              <a:t>Spring, 2009</a:t>
            </a:r>
          </a:p>
          <a:p>
            <a:pPr eaLnBrk="1" hangingPunct="1"/>
            <a:endParaRPr lang="en-US" sz="3000" smtClean="0"/>
          </a:p>
          <a:p>
            <a:pPr eaLnBrk="1" hangingPunct="1"/>
            <a:r>
              <a:rPr lang="en-US" sz="3000" smtClean="0"/>
              <a:t>Authorizes pilot programs to create new science and mathematics teachers</a:t>
            </a:r>
          </a:p>
          <a:p>
            <a:pPr eaLnBrk="1" hangingPunct="1"/>
            <a:endParaRPr lang="en-US" sz="3000" smtClean="0"/>
          </a:p>
          <a:p>
            <a:pPr eaLnBrk="1" hangingPunct="1"/>
            <a:r>
              <a:rPr lang="en-US" sz="3000" smtClean="0"/>
              <a:t>Opens the pathway to spreading PSI by creating new physics and chemistry teachers</a:t>
            </a:r>
          </a:p>
          <a:p>
            <a:pPr eaLnBrk="1" hangingPunct="1"/>
            <a:endParaRPr lang="en-US" sz="1200" smtClean="0"/>
          </a:p>
          <a:p>
            <a:pPr eaLnBrk="1" hangingPunct="1"/>
            <a:endParaRPr lang="en-US" sz="12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225" y="228600"/>
            <a:ext cx="6200775" cy="990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atin typeface="+mn-lt"/>
              </a:rPr>
              <a:t>Creating </a:t>
            </a:r>
            <a:r>
              <a:rPr lang="en-US" sz="3600" b="1" dirty="0">
                <a:latin typeface="+mn-lt"/>
              </a:rPr>
              <a:t>Science Teachers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775" y="1600200"/>
            <a:ext cx="8153400" cy="5114925"/>
          </a:xfrm>
        </p:spPr>
        <p:txBody>
          <a:bodyPr vert="horz"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000" b="1" dirty="0">
                <a:solidFill>
                  <a:srgbClr val="86CE24"/>
                </a:solidFill>
              </a:rPr>
              <a:t>PSI </a:t>
            </a:r>
            <a:r>
              <a:rPr lang="en-US" sz="3000" dirty="0"/>
              <a:t>has shown “all students can learn science”.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14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000" dirty="0"/>
              <a:t>We believe </a:t>
            </a:r>
            <a:r>
              <a:rPr lang="en-US" sz="3000" dirty="0" smtClean="0"/>
              <a:t>“</a:t>
            </a:r>
            <a:r>
              <a:rPr lang="en-US" sz="3000" dirty="0"/>
              <a:t>all teachers can learn science”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14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000" b="1" dirty="0">
                <a:solidFill>
                  <a:srgbClr val="86CE24"/>
                </a:solidFill>
              </a:rPr>
              <a:t>PSI</a:t>
            </a:r>
            <a:r>
              <a:rPr lang="en-US" sz="3000" dirty="0"/>
              <a:t> teaches science to skilled teachers. 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14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000" dirty="0"/>
              <a:t>The goal is to get the best teachers to become the best science teachers</a:t>
            </a:r>
            <a:r>
              <a:rPr lang="en-US" sz="3000" dirty="0" smtClean="0"/>
              <a:t>: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1400" dirty="0" smtClean="0"/>
          </a:p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3000" dirty="0" smtClean="0"/>
              <a:t>“</a:t>
            </a:r>
            <a:r>
              <a:rPr lang="en-US" sz="3000" dirty="0"/>
              <a:t>Teaching is hard; science is easy”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3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274638"/>
            <a:ext cx="8153400" cy="86836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 smtClean="0"/>
              <a:t>NJCTL - Kean </a:t>
            </a:r>
            <a:br>
              <a:rPr lang="en-US" sz="3600" dirty="0" smtClean="0"/>
            </a:br>
            <a:r>
              <a:rPr lang="en-US" sz="3600" dirty="0" smtClean="0"/>
              <a:t>Endorsement Program</a:t>
            </a: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2006600"/>
            <a:ext cx="8305800" cy="4318000"/>
          </a:xfrm>
        </p:spPr>
        <p:txBody>
          <a:bodyPr/>
          <a:lstStyle/>
          <a:p>
            <a:pPr eaLnBrk="1" hangingPunct="1"/>
            <a:r>
              <a:rPr lang="en-US" sz="3000" dirty="0" smtClean="0"/>
              <a:t>Teachers are taught the science content and how to teach it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sz="3000" dirty="0" smtClean="0"/>
              <a:t>Teachers are provisionally authorized to teach a first level PSI course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sz="3000" dirty="0" smtClean="0"/>
              <a:t>Teachers take advanced courses while teaching the first course</a:t>
            </a:r>
          </a:p>
          <a:p>
            <a:pPr eaLnBrk="1" hangingPunct="1"/>
            <a:endParaRPr lang="en-US" sz="1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38125" y="444500"/>
            <a:ext cx="8610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Arial Black" pitchFamily="34" charset="0"/>
              </a:rPr>
              <a:t>NJCTL Creates Science Teachers</a:t>
            </a:r>
          </a:p>
        </p:txBody>
      </p:sp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663" y="1785938"/>
            <a:ext cx="7369175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163513"/>
            <a:ext cx="8153400" cy="1174750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New Teachers – June 2011</a:t>
            </a:r>
            <a:endParaRPr lang="en-US" sz="2800" smtClean="0"/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41313" y="1981200"/>
            <a:ext cx="8574087" cy="4419600"/>
          </a:xfrm>
        </p:spPr>
        <p:txBody>
          <a:bodyPr/>
          <a:lstStyle/>
          <a:p>
            <a:pPr eaLnBrk="1" hangingPunct="1"/>
            <a:r>
              <a:rPr lang="en-US" sz="3000" dirty="0" smtClean="0"/>
              <a:t>60 additional teachers – Chemistry and Physics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sz="3000" dirty="0" smtClean="0"/>
              <a:t>6 school districts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sz="3000" dirty="0" smtClean="0"/>
              <a:t>35 Schools: 21 current + 14 additional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sz="3000" dirty="0" smtClean="0"/>
              <a:t>Taught about 4000 students physics or chemistry in 2010-11</a:t>
            </a:r>
          </a:p>
          <a:p>
            <a:pPr eaLnBrk="1" hangingPunct="1">
              <a:buFont typeface="Arial" charset="0"/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1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95250"/>
            <a:ext cx="8385175" cy="1190625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chemeClr val="tx1"/>
                </a:solidFill>
              </a:rPr>
              <a:t>Provides Students Access to 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Rigorous Courses</a:t>
            </a:r>
            <a:endParaRPr lang="en-US" sz="3600" dirty="0" smtClean="0"/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1828800"/>
            <a:ext cx="8077200" cy="45767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 smtClean="0"/>
              <a:t>New PSI Physics Teachers:</a:t>
            </a:r>
          </a:p>
          <a:p>
            <a:pPr marL="0" indent="0" eaLnBrk="1" hangingPunct="1">
              <a:lnSpc>
                <a:spcPct val="80000"/>
              </a:lnSpc>
            </a:pPr>
            <a:endParaRPr lang="en-US" sz="2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/>
              <a:t>Taught Physics to 1200 urban students last year who wouldn’t have had access otherwise</a:t>
            </a:r>
          </a:p>
          <a:p>
            <a:pPr lvl="1" eaLnBrk="1" hangingPunct="1">
              <a:lnSpc>
                <a:spcPct val="80000"/>
              </a:lnSpc>
            </a:pPr>
            <a:endParaRPr lang="en-US" sz="2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/>
              <a:t>Are teaching more than 7000 students this year</a:t>
            </a:r>
          </a:p>
          <a:p>
            <a:pPr lvl="1" eaLnBrk="1" hangingPunct="1">
              <a:lnSpc>
                <a:spcPct val="80000"/>
              </a:lnSpc>
            </a:pPr>
            <a:endParaRPr lang="en-US" sz="2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/>
              <a:t>1/3 of students taught last year requested to take AP Physics B the this year, along with Chemistry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sz="2800" smtClean="0"/>
              <a:t>Newark Physics Teachers</a:t>
            </a:r>
            <a:br>
              <a:rPr lang="en-US" sz="2800" smtClean="0"/>
            </a:br>
            <a:r>
              <a:rPr lang="en-US" sz="2800" smtClean="0"/>
              <a:t>(PSI began in 09-10)</a:t>
            </a:r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862013" y="1897063"/>
          <a:ext cx="7458075" cy="4368800"/>
        </p:xfrm>
        <a:graphic>
          <a:graphicData uri="http://schemas.openxmlformats.org/presentationml/2006/ole">
            <p:oleObj spid="_x0000_s36868" r:id="rId3" imgW="7462151" imgH="437121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87375" y="0"/>
            <a:ext cx="7875588" cy="754063"/>
          </a:xfrm>
        </p:spPr>
        <p:txBody>
          <a:bodyPr/>
          <a:lstStyle/>
          <a:p>
            <a:pPr algn="ctr"/>
            <a:r>
              <a:rPr lang="en-US" sz="2800" smtClean="0"/>
              <a:t>AP Physics B Participation Rates</a:t>
            </a:r>
          </a:p>
        </p:txBody>
      </p:sp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712" y="1584890"/>
            <a:ext cx="2867891" cy="503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87375" y="0"/>
            <a:ext cx="7875588" cy="754063"/>
          </a:xfrm>
        </p:spPr>
        <p:txBody>
          <a:bodyPr/>
          <a:lstStyle/>
          <a:p>
            <a:pPr algn="ctr"/>
            <a:r>
              <a:rPr lang="en-US" sz="2800" smtClean="0"/>
              <a:t>AP Physics B Participation Rates</a:t>
            </a:r>
          </a:p>
        </p:txBody>
      </p:sp>
      <p:pic>
        <p:nvPicPr>
          <p:cNvPr id="911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716" y="1587287"/>
            <a:ext cx="5613636" cy="513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00025" y="142875"/>
            <a:ext cx="8867775" cy="1143000"/>
          </a:xfrm>
        </p:spPr>
        <p:txBody>
          <a:bodyPr/>
          <a:lstStyle/>
          <a:p>
            <a:pPr algn="ctr" eaLnBrk="1" hangingPunct="1"/>
            <a:r>
              <a:rPr lang="en-US" sz="2800" b="1" dirty="0" smtClean="0"/>
              <a:t>Progressive Science Initiative (PSI) &amp; Progressive Mathematics Initiative (PMI)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5895" y="1857375"/>
            <a:ext cx="8699500" cy="4238625"/>
          </a:xfrm>
        </p:spPr>
        <p:txBody>
          <a:bodyPr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000" dirty="0" smtClean="0"/>
              <a:t>Developed in 1 NJ school: 1999 - present</a:t>
            </a:r>
            <a:endParaRPr lang="en-US" sz="3000" b="1" dirty="0"/>
          </a:p>
          <a:p>
            <a:pPr marL="457200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3000" dirty="0"/>
          </a:p>
          <a:p>
            <a:pPr marL="457200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000" dirty="0" smtClean="0"/>
              <a:t>Extended to 50+ NJ schools: 2007 – present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3000" dirty="0"/>
          </a:p>
          <a:p>
            <a:pPr marL="457200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000" dirty="0" smtClean="0"/>
              <a:t>Extended to Argentina: 2010 - present 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3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000" dirty="0" smtClean="0"/>
              <a:t>Extended to  RI: 2011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87375" y="0"/>
            <a:ext cx="7875588" cy="754063"/>
          </a:xfrm>
        </p:spPr>
        <p:txBody>
          <a:bodyPr/>
          <a:lstStyle/>
          <a:p>
            <a:pPr algn="ctr"/>
            <a:r>
              <a:rPr lang="en-US" sz="2800" smtClean="0"/>
              <a:t>AP Physics B Participation Rates</a:t>
            </a:r>
          </a:p>
        </p:txBody>
      </p:sp>
      <p:pic>
        <p:nvPicPr>
          <p:cNvPr id="901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810" y="1578989"/>
            <a:ext cx="8256343" cy="509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390525" y="228600"/>
            <a:ext cx="8553450" cy="990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Implementing in Argentina</a:t>
            </a:r>
          </a:p>
        </p:txBody>
      </p:sp>
      <p:sp>
        <p:nvSpPr>
          <p:cNvPr id="4096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775" y="1600200"/>
            <a:ext cx="8153400" cy="5114925"/>
          </a:xfrm>
        </p:spPr>
        <p:txBody>
          <a:bodyPr vert="horz"/>
          <a:lstStyle/>
          <a:p>
            <a:pPr eaLnBrk="1" hangingPunct="1"/>
            <a:r>
              <a:rPr lang="en-US" sz="3000" dirty="0" smtClean="0"/>
              <a:t>Argentina Partner – Universidad La Punta (ULP) in San Luis, Argentina</a:t>
            </a:r>
          </a:p>
          <a:p>
            <a:pPr eaLnBrk="1" hangingPunct="1"/>
            <a:endParaRPr lang="en-US" sz="3000" dirty="0" smtClean="0"/>
          </a:p>
          <a:p>
            <a:pPr eaLnBrk="1" hangingPunct="1"/>
            <a:r>
              <a:rPr lang="en-US" sz="3000" dirty="0" smtClean="0"/>
              <a:t>Translating materials to Spanish, posted on </a:t>
            </a:r>
            <a:r>
              <a:rPr lang="en-US" sz="3000" b="1" dirty="0" smtClean="0">
                <a:hlinkClick r:id="rId2"/>
              </a:rPr>
              <a:t>www.njctl.org</a:t>
            </a:r>
            <a:r>
              <a:rPr lang="en-US" sz="3000" dirty="0" smtClean="0"/>
              <a:t> for the free use of all</a:t>
            </a:r>
          </a:p>
          <a:p>
            <a:pPr eaLnBrk="1" hangingPunct="1"/>
            <a:endParaRPr lang="en-US" sz="3000" dirty="0" smtClean="0"/>
          </a:p>
          <a:p>
            <a:pPr eaLnBrk="1" hangingPunct="1"/>
            <a:r>
              <a:rPr lang="en-US" sz="3000" dirty="0" smtClean="0"/>
              <a:t>Algebra Based Physics complete, Mathematics has begun</a:t>
            </a:r>
          </a:p>
          <a:p>
            <a:pPr eaLnBrk="1" hangingPunct="1"/>
            <a:endParaRPr lang="en-US" sz="3000" dirty="0" smtClean="0"/>
          </a:p>
          <a:p>
            <a:pPr eaLnBrk="1" hangingPunct="1"/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95250"/>
            <a:ext cx="8540750" cy="1190625"/>
          </a:xfrm>
        </p:spPr>
        <p:txBody>
          <a:bodyPr/>
          <a:lstStyle/>
          <a:p>
            <a:pPr algn="ctr" eaLnBrk="1" hangingPunct="1"/>
            <a:r>
              <a:rPr lang="en-US" sz="3600" smtClean="0"/>
              <a:t>The Progressive Mathematics  Initiative (PMI)</a:t>
            </a:r>
          </a:p>
        </p:txBody>
      </p:sp>
      <p:pic>
        <p:nvPicPr>
          <p:cNvPr id="41987" name="Picture 4" descr="Progressive Math Initiative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033713"/>
            <a:ext cx="36226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95250"/>
            <a:ext cx="8540750" cy="1190625"/>
          </a:xfrm>
        </p:spPr>
        <p:txBody>
          <a:bodyPr/>
          <a:lstStyle/>
          <a:p>
            <a:pPr algn="ctr" eaLnBrk="1" hangingPunct="1"/>
            <a:r>
              <a:rPr lang="en-US" sz="3600" smtClean="0"/>
              <a:t>The Progressive Mathematics  Initiative (PMI)</a:t>
            </a: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2116138"/>
            <a:ext cx="8077200" cy="42894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PSI methods were first used to develop two courses: Pre-Algebra and Algebra I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3000" dirty="0" smtClean="0"/>
          </a:p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Piloted last year with positive results</a:t>
            </a:r>
          </a:p>
          <a:p>
            <a:pPr eaLnBrk="1" hangingPunct="1">
              <a:lnSpc>
                <a:spcPct val="80000"/>
              </a:lnSpc>
            </a:pPr>
            <a:endParaRPr lang="en-US" sz="3000" dirty="0" smtClean="0"/>
          </a:p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Now being taught in more than a dozen NJ schools, and being extended to RI and VT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sz="3600" dirty="0" smtClean="0"/>
              <a:t>Algebra I APD EOC Test Results</a:t>
            </a:r>
          </a:p>
        </p:txBody>
      </p:sp>
      <p:pic>
        <p:nvPicPr>
          <p:cNvPr id="4" name="Content Placeholder 3"/>
          <p:cNvPicPr>
            <a:picLocks noGrp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5950" y="1858963"/>
            <a:ext cx="8150225" cy="4498975"/>
          </a:xfrm>
        </p:spPr>
      </p:pic>
      <p:sp>
        <p:nvSpPr>
          <p:cNvPr id="5" name="TextBox 4"/>
          <p:cNvSpPr txBox="1"/>
          <p:nvPr/>
        </p:nvSpPr>
        <p:spPr>
          <a:xfrm>
            <a:off x="2233534" y="6315643"/>
            <a:ext cx="4032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Students who took Algebra I course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sz="3600" dirty="0" smtClean="0"/>
              <a:t>Algebra I ADP EOC Test Results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1" y="1569918"/>
          <a:ext cx="8766174" cy="4716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42975" y="6286499"/>
            <a:ext cx="73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Percentage of students in school who took Algebra 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smtClean="0"/>
              <a:t>The Progressive Mathematics  Initiative (PMI)</a:t>
            </a:r>
            <a:endParaRPr lang="en-US" sz="3600" b="1" smtClean="0">
              <a:latin typeface="Arial" charset="0"/>
            </a:endParaRPr>
          </a:p>
        </p:txBody>
      </p:sp>
      <p:sp>
        <p:nvSpPr>
          <p:cNvPr id="4710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6563" y="1733550"/>
            <a:ext cx="8326437" cy="4905375"/>
          </a:xfrm>
        </p:spPr>
        <p:txBody>
          <a:bodyPr vert="horz"/>
          <a:lstStyle/>
          <a:p>
            <a:pPr algn="ctr" eaLnBrk="1" hangingPunct="1">
              <a:buNone/>
            </a:pPr>
            <a:r>
              <a:rPr lang="en-US" sz="3000" b="1" dirty="0" smtClean="0"/>
              <a:t>College Algebra piloted at Kean University </a:t>
            </a:r>
          </a:p>
          <a:p>
            <a:pPr eaLnBrk="1" hangingPunct="1"/>
            <a:endParaRPr lang="en-US" sz="3000" dirty="0" smtClean="0"/>
          </a:p>
          <a:p>
            <a:pPr eaLnBrk="1" hangingPunct="1"/>
            <a:r>
              <a:rPr lang="en-US" sz="3000" dirty="0" smtClean="0"/>
              <a:t>Used with students who had failed the course at least once, often multiple times</a:t>
            </a:r>
          </a:p>
          <a:p>
            <a:pPr eaLnBrk="1" hangingPunct="1">
              <a:buNone/>
            </a:pPr>
            <a:endParaRPr lang="en-US" sz="3000" dirty="0" smtClean="0"/>
          </a:p>
          <a:p>
            <a:pPr eaLnBrk="1" hangingPunct="1"/>
            <a:r>
              <a:rPr lang="en-US" sz="3000" dirty="0" smtClean="0"/>
              <a:t>Better results on common assessments than sections with students who had not previously failed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smtClean="0"/>
              <a:t>The Progressive Mathematics  Initiative (PMI)</a:t>
            </a:r>
            <a:endParaRPr lang="en-US" sz="3600" b="1" smtClean="0">
              <a:latin typeface="Arial" charset="0"/>
            </a:endParaRPr>
          </a:p>
        </p:txBody>
      </p:sp>
      <p:sp>
        <p:nvSpPr>
          <p:cNvPr id="4710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6563" y="1733550"/>
            <a:ext cx="8326437" cy="4905375"/>
          </a:xfrm>
        </p:spPr>
        <p:txBody>
          <a:bodyPr vert="horz"/>
          <a:lstStyle/>
          <a:p>
            <a:pPr algn="ctr" eaLnBrk="1" hangingPunct="1">
              <a:buNone/>
            </a:pPr>
            <a:r>
              <a:rPr lang="en-US" sz="3000" b="1" dirty="0" smtClean="0"/>
              <a:t>High School mathematics almost completed; being piloted now</a:t>
            </a:r>
          </a:p>
          <a:p>
            <a:pPr eaLnBrk="1" hangingPunct="1">
              <a:buNone/>
            </a:pPr>
            <a:endParaRPr lang="en-US" sz="1600" dirty="0" smtClean="0"/>
          </a:p>
          <a:p>
            <a:pPr eaLnBrk="1" hangingPunct="1"/>
            <a:r>
              <a:rPr lang="en-US" sz="3000" dirty="0" smtClean="0"/>
              <a:t>AP Calculus AB </a:t>
            </a:r>
          </a:p>
          <a:p>
            <a:pPr eaLnBrk="1" hangingPunct="1"/>
            <a:r>
              <a:rPr lang="en-US" sz="3000" dirty="0" smtClean="0"/>
              <a:t>Pre-Calculus</a:t>
            </a:r>
          </a:p>
          <a:p>
            <a:pPr eaLnBrk="1" hangingPunct="1"/>
            <a:r>
              <a:rPr lang="en-US" sz="3000" dirty="0" smtClean="0"/>
              <a:t>Algebra II</a:t>
            </a:r>
          </a:p>
          <a:p>
            <a:pPr eaLnBrk="1" hangingPunct="1"/>
            <a:r>
              <a:rPr lang="en-US" sz="3000" dirty="0" smtClean="0"/>
              <a:t>Geometry </a:t>
            </a:r>
          </a:p>
          <a:p>
            <a:pPr eaLnBrk="1" hangingPunct="1"/>
            <a:r>
              <a:rPr lang="en-US" sz="3000" dirty="0" smtClean="0"/>
              <a:t>Algebra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smtClean="0"/>
              <a:t>The Progressive Mathematics  Initiative (PMI)</a:t>
            </a:r>
            <a:endParaRPr lang="en-US" sz="3600" b="1" smtClean="0">
              <a:latin typeface="Arial" charset="0"/>
            </a:endParaRPr>
          </a:p>
        </p:txBody>
      </p:sp>
      <p:sp>
        <p:nvSpPr>
          <p:cNvPr id="4710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6563" y="1733550"/>
            <a:ext cx="8326437" cy="4905375"/>
          </a:xfrm>
        </p:spPr>
        <p:txBody>
          <a:bodyPr vert="horz"/>
          <a:lstStyle/>
          <a:p>
            <a:pPr algn="ctr" eaLnBrk="1" hangingPunct="1">
              <a:buNone/>
            </a:pPr>
            <a:r>
              <a:rPr lang="en-US" sz="3000" b="1" dirty="0" smtClean="0"/>
              <a:t>Common Core aligned K-8 Mathematics</a:t>
            </a:r>
          </a:p>
          <a:p>
            <a:pPr eaLnBrk="1" hangingPunct="1"/>
            <a:endParaRPr lang="en-US" sz="1400" dirty="0" smtClean="0"/>
          </a:p>
          <a:p>
            <a:pPr eaLnBrk="1" hangingPunct="1"/>
            <a:r>
              <a:rPr lang="en-US" sz="3000" dirty="0" smtClean="0"/>
              <a:t>Being completed in time to be piloted this year</a:t>
            </a:r>
          </a:p>
          <a:p>
            <a:pPr eaLnBrk="1" hangingPunct="1"/>
            <a:endParaRPr lang="en-US" sz="3000" dirty="0" smtClean="0"/>
          </a:p>
          <a:p>
            <a:pPr eaLnBrk="1" hangingPunct="1"/>
            <a:r>
              <a:rPr lang="en-US" sz="3000" dirty="0" smtClean="0"/>
              <a:t>Year long plans and unit plans are posted for each grade</a:t>
            </a:r>
          </a:p>
          <a:p>
            <a:pPr eaLnBrk="1" hangingPunct="1"/>
            <a:endParaRPr lang="en-US" sz="3000" dirty="0" smtClean="0"/>
          </a:p>
          <a:p>
            <a:pPr eaLnBrk="1" hangingPunct="1"/>
            <a:r>
              <a:rPr lang="en-US" sz="3000" dirty="0" smtClean="0"/>
              <a:t>Early part of the year’s content is complete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dirty="0" smtClean="0"/>
              <a:t>Common Core Mathematics</a:t>
            </a:r>
            <a:endParaRPr lang="en-US" sz="3600" b="1" dirty="0" smtClean="0">
              <a:latin typeface="Arial" charset="0"/>
            </a:endParaRPr>
          </a:p>
        </p:txBody>
      </p:sp>
      <p:sp>
        <p:nvSpPr>
          <p:cNvPr id="4710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6563" y="1565564"/>
            <a:ext cx="8326437" cy="5073361"/>
          </a:xfrm>
        </p:spPr>
        <p:txBody>
          <a:bodyPr vert="horz"/>
          <a:lstStyle/>
          <a:p>
            <a:pPr eaLnBrk="1" hangingPunct="1"/>
            <a:endParaRPr lang="en-US" sz="1400" dirty="0" smtClean="0"/>
          </a:p>
          <a:p>
            <a:pPr eaLnBrk="1" hangingPunct="1"/>
            <a:r>
              <a:rPr lang="en-US" sz="3000" dirty="0" smtClean="0"/>
              <a:t>Common Core is becoming the standard in 43 states</a:t>
            </a:r>
          </a:p>
          <a:p>
            <a:pPr eaLnBrk="1" hangingPunct="1"/>
            <a:endParaRPr lang="en-US" sz="800" dirty="0" smtClean="0"/>
          </a:p>
          <a:p>
            <a:pPr eaLnBrk="1" hangingPunct="1"/>
            <a:r>
              <a:rPr lang="en-US" sz="3000" dirty="0" smtClean="0"/>
              <a:t>Current textbooks are not aligned to Common Core; they need to be replaced</a:t>
            </a:r>
          </a:p>
          <a:p>
            <a:pPr eaLnBrk="1" hangingPunct="1"/>
            <a:endParaRPr lang="en-US" sz="800" dirty="0" smtClean="0"/>
          </a:p>
          <a:p>
            <a:pPr eaLnBrk="1" hangingPunct="1"/>
            <a:r>
              <a:rPr lang="en-US" sz="3000" dirty="0" smtClean="0"/>
              <a:t>But, textbooks themselves are becoming obsolete; districts don’t want to buy new ones</a:t>
            </a:r>
          </a:p>
          <a:p>
            <a:pPr eaLnBrk="1" hangingPunct="1"/>
            <a:endParaRPr lang="en-US" sz="800" dirty="0" smtClean="0"/>
          </a:p>
          <a:p>
            <a:pPr eaLnBrk="1" hangingPunct="1"/>
            <a:r>
              <a:rPr lang="en-US" sz="3000" dirty="0" smtClean="0"/>
              <a:t>Free, highly effective, Common Core aligned course materials are critically important</a:t>
            </a:r>
          </a:p>
          <a:p>
            <a:pPr eaLnBrk="1" hangingPunct="1"/>
            <a:endParaRPr lang="en-US" sz="3000" dirty="0" smtClean="0"/>
          </a:p>
          <a:p>
            <a:pPr eaLnBrk="1" hangingPunct="1"/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26"/>
          <p:cNvSpPr>
            <a:spLocks noGrp="1" noRot="1" noChangeArrowheads="1"/>
          </p:cNvSpPr>
          <p:nvPr>
            <p:ph type="title"/>
          </p:nvPr>
        </p:nvSpPr>
        <p:spPr>
          <a:xfrm>
            <a:off x="301625" y="252413"/>
            <a:ext cx="8382000" cy="9366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AP Performance and International Competitiveness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14338" y="1587500"/>
            <a:ext cx="8435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1995 TIMSS Results - Physics</a:t>
            </a:r>
          </a:p>
        </p:txBody>
      </p:sp>
      <p:grpSp>
        <p:nvGrpSpPr>
          <p:cNvPr id="12292" name="Group 1"/>
          <p:cNvGrpSpPr>
            <a:grpSpLocks/>
          </p:cNvGrpSpPr>
          <p:nvPr/>
        </p:nvGrpSpPr>
        <p:grpSpPr bwMode="auto">
          <a:xfrm>
            <a:off x="471488" y="2173288"/>
            <a:ext cx="8405812" cy="4313237"/>
            <a:chOff x="471488" y="2173288"/>
            <a:chExt cx="8405812" cy="4313237"/>
          </a:xfrm>
        </p:grpSpPr>
        <p:graphicFrame>
          <p:nvGraphicFramePr>
            <p:cNvPr id="12293" name="Object 13"/>
            <p:cNvGraphicFramePr>
              <a:graphicFrameLocks noChangeAspect="1"/>
            </p:cNvGraphicFramePr>
            <p:nvPr/>
          </p:nvGraphicFramePr>
          <p:xfrm>
            <a:off x="471488" y="2173288"/>
            <a:ext cx="8405812" cy="4313237"/>
          </p:xfrm>
          <a:graphic>
            <a:graphicData uri="http://schemas.openxmlformats.org/presentationml/2006/ole">
              <p:oleObj spid="_x0000_s12294" r:id="rId3" imgW="8407113" imgH="4310246" progId="Excel.Sheet.8">
                <p:embed/>
              </p:oleObj>
            </a:graphicData>
          </a:graphic>
        </p:graphicFrame>
        <p:sp>
          <p:nvSpPr>
            <p:cNvPr id="5" name="Rectangle 4"/>
            <p:cNvSpPr/>
            <p:nvPr/>
          </p:nvSpPr>
          <p:spPr>
            <a:xfrm>
              <a:off x="2197100" y="2173288"/>
              <a:ext cx="5049838" cy="4603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dirty="0" smtClean="0"/>
              <a:t>PMI </a:t>
            </a:r>
            <a:br>
              <a:rPr lang="en-US" sz="3600" dirty="0" smtClean="0"/>
            </a:br>
            <a:r>
              <a:rPr lang="en-US" sz="3600" dirty="0" smtClean="0"/>
              <a:t>Common Core Mathematics</a:t>
            </a:r>
            <a:endParaRPr lang="en-US" sz="3600" b="1" dirty="0" smtClean="0">
              <a:latin typeface="Arial" charset="0"/>
            </a:endParaRPr>
          </a:p>
        </p:txBody>
      </p:sp>
      <p:sp>
        <p:nvSpPr>
          <p:cNvPr id="4710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6563" y="1733550"/>
            <a:ext cx="8326437" cy="4905375"/>
          </a:xfrm>
        </p:spPr>
        <p:txBody>
          <a:bodyPr vert="horz"/>
          <a:lstStyle/>
          <a:p>
            <a:pPr eaLnBrk="1" hangingPunct="1"/>
            <a:endParaRPr lang="en-US" sz="1400" dirty="0" smtClean="0"/>
          </a:p>
          <a:p>
            <a:pPr eaLnBrk="1" hangingPunct="1"/>
            <a:r>
              <a:rPr lang="en-US" sz="3000" dirty="0" smtClean="0"/>
              <a:t>PMI has already launched Common Core K-8 courses</a:t>
            </a:r>
          </a:p>
          <a:p>
            <a:pPr eaLnBrk="1" hangingPunct="1"/>
            <a:endParaRPr lang="en-US" sz="3000" dirty="0" smtClean="0"/>
          </a:p>
          <a:p>
            <a:pPr eaLnBrk="1" hangingPunct="1"/>
            <a:r>
              <a:rPr lang="en-US" sz="3000" dirty="0" smtClean="0"/>
              <a:t>Algebra I is currently aligned with the ADP Algebra I assessment</a:t>
            </a:r>
          </a:p>
          <a:p>
            <a:pPr eaLnBrk="1" hangingPunct="1"/>
            <a:endParaRPr lang="en-US" sz="3000" dirty="0" smtClean="0"/>
          </a:p>
          <a:p>
            <a:pPr eaLnBrk="1" hangingPunct="1"/>
            <a:r>
              <a:rPr lang="en-US" sz="3000" dirty="0" smtClean="0"/>
              <a:t>All high school courses will be Common Core aligned for next fall, when they are needed</a:t>
            </a:r>
          </a:p>
          <a:p>
            <a:pPr eaLnBrk="1" hangingPunct="1"/>
            <a:endParaRPr lang="en-US" sz="3000" dirty="0" smtClean="0"/>
          </a:p>
          <a:p>
            <a:pPr eaLnBrk="1" hangingPunct="1"/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263" y="1525588"/>
            <a:ext cx="7781925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itle 1"/>
          <p:cNvSpPr>
            <a:spLocks noGrp="1"/>
          </p:cNvSpPr>
          <p:nvPr>
            <p:ph type="title"/>
          </p:nvPr>
        </p:nvSpPr>
        <p:spPr>
          <a:xfrm>
            <a:off x="609600" y="153988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sz="3200" b="1" smtClean="0"/>
              <a:t>Learning Forward – National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200" b="1" smtClean="0"/>
              <a:t>Learning Forward – National Report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401638" y="1539875"/>
            <a:ext cx="8547100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“The New Jersey Center for Teaching and Learning (NJCTL) has been doing </a:t>
            </a:r>
            <a:r>
              <a:rPr lang="en-US" sz="2800" b="1"/>
              <a:t>groundbreaking</a:t>
            </a:r>
            <a:r>
              <a:rPr lang="en-US" sz="2800"/>
              <a:t> professional development work in math and science instruction as well…using the innovative curriculum of 2006 New Jersey Teacher of the Year Robert Goodman…to create the Progressive Science Initiative….”</a:t>
            </a: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750" y="4760913"/>
            <a:ext cx="8523288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" y="5302250"/>
            <a:ext cx="4975225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179" name="Group 3"/>
          <p:cNvGrpSpPr>
            <a:grpSpLocks/>
          </p:cNvGrpSpPr>
          <p:nvPr/>
        </p:nvGrpSpPr>
        <p:grpSpPr bwMode="auto">
          <a:xfrm>
            <a:off x="5357813" y="1546225"/>
            <a:ext cx="3760787" cy="5260975"/>
            <a:chOff x="5143500" y="1518363"/>
            <a:chExt cx="3761064" cy="5260618"/>
          </a:xfrm>
        </p:grpSpPr>
        <p:pic>
          <p:nvPicPr>
            <p:cNvPr id="5018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3500" y="1518363"/>
              <a:ext cx="3680503" cy="52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4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24003" y="1518363"/>
              <a:ext cx="80561" cy="5260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0180" name="Rounded Rectangular Callout 5"/>
          <p:cNvSpPr>
            <a:spLocks noChangeArrowheads="1"/>
          </p:cNvSpPr>
          <p:nvPr/>
        </p:nvSpPr>
        <p:spPr bwMode="auto">
          <a:xfrm>
            <a:off x="276225" y="2967038"/>
            <a:ext cx="4860925" cy="2155825"/>
          </a:xfrm>
          <a:prstGeom prst="wedgeRoundRectCallout">
            <a:avLst>
              <a:gd name="adj1" fmla="val 55352"/>
              <a:gd name="adj2" fmla="val -90463"/>
              <a:gd name="adj3" fmla="val 16667"/>
            </a:avLst>
          </a:prstGeom>
          <a:solidFill>
            <a:schemeClr val="accent1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The Progressive Science Initiative and the Progressive Mathematics Initiative: an effective new approach to student learning and teacher training – SMART Technologies and New Jersey Center for Teaching and Learning</a:t>
            </a:r>
          </a:p>
        </p:txBody>
      </p:sp>
      <p:pic>
        <p:nvPicPr>
          <p:cNvPr id="5018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47775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2054225" y="74613"/>
            <a:ext cx="57340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Arial Black" pitchFamily="34" charset="0"/>
              </a:rPr>
              <a:t>2011 IMS </a:t>
            </a:r>
          </a:p>
          <a:p>
            <a:pPr algn="ctr"/>
            <a:r>
              <a:rPr lang="en-US" sz="3200" b="1">
                <a:latin typeface="Arial Black" pitchFamily="34" charset="0"/>
              </a:rPr>
              <a:t>Learning Impact Award</a:t>
            </a:r>
            <a:endParaRPr lang="en-US" sz="320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Content Placeholder 4" descr="CTL glass-plaqu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85900" y="1570038"/>
            <a:ext cx="6580188" cy="5068887"/>
          </a:xfrm>
        </p:spPr>
      </p:pic>
      <p:sp>
        <p:nvSpPr>
          <p:cNvPr id="51203" name="Rectangle 6"/>
          <p:cNvSpPr>
            <a:spLocks noChangeArrowheads="1"/>
          </p:cNvSpPr>
          <p:nvPr/>
        </p:nvSpPr>
        <p:spPr bwMode="auto">
          <a:xfrm>
            <a:off x="846138" y="74613"/>
            <a:ext cx="75199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/>
              <a:t>Gold Winner – 2011 IMS </a:t>
            </a:r>
          </a:p>
          <a:p>
            <a:pPr algn="ctr"/>
            <a:r>
              <a:rPr lang="en-US" sz="3600" b="1"/>
              <a:t>Learning Impact Award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rgbClr val="1E1E1E"/>
                </a:solidFill>
              </a:rPr>
              <a:t>www.njctl.org</a:t>
            </a:r>
            <a:endParaRPr lang="en-US" sz="4000" dirty="0" smtClean="0"/>
          </a:p>
        </p:txBody>
      </p:sp>
      <p:pic>
        <p:nvPicPr>
          <p:cNvPr id="5222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25" y="1606550"/>
            <a:ext cx="7562850" cy="520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0" y="273050"/>
            <a:ext cx="8686800" cy="86995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1E1E1E"/>
                </a:solidFill>
              </a:rPr>
              <a:t>www.njctl.org</a:t>
            </a:r>
            <a:endParaRPr lang="en-US" sz="3200" smtClean="0"/>
          </a:p>
        </p:txBody>
      </p:sp>
      <p:pic>
        <p:nvPicPr>
          <p:cNvPr id="5325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3438" y="573088"/>
            <a:ext cx="5770562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273050"/>
            <a:ext cx="8401050" cy="8699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www.njctl.org</a:t>
            </a:r>
            <a:endParaRPr lang="en-US" sz="3600" b="1" dirty="0">
              <a:latin typeface="+mn-lt"/>
            </a:endParaRP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4400" y="273050"/>
            <a:ext cx="56896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0025" y="0"/>
            <a:ext cx="5057775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itle 1"/>
          <p:cNvSpPr txBox="1">
            <a:spLocks/>
          </p:cNvSpPr>
          <p:nvPr/>
        </p:nvSpPr>
        <p:spPr bwMode="auto">
          <a:xfrm>
            <a:off x="238125" y="273050"/>
            <a:ext cx="8448675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1E1E1E"/>
                </a:solidFill>
                <a:latin typeface="Arial Black" pitchFamily="34" charset="0"/>
              </a:rPr>
              <a:t>www.njctl.org</a:t>
            </a:r>
            <a:endParaRPr lang="en-US" sz="320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1950" y="2503488"/>
            <a:ext cx="1193800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266700" y="273050"/>
            <a:ext cx="8420100" cy="86995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1E1E1E"/>
                </a:solidFill>
              </a:rPr>
              <a:t>www.njctl.org</a:t>
            </a:r>
            <a:endParaRPr lang="en-US" sz="3200" b="1" smtClean="0"/>
          </a:p>
        </p:txBody>
      </p:sp>
      <p:pic>
        <p:nvPicPr>
          <p:cNvPr id="5632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0475" y="31750"/>
            <a:ext cx="5343525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1125" y="3005138"/>
            <a:ext cx="128905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sz="3600" smtClean="0"/>
              <a:t>AP Exams as a Goal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809750"/>
            <a:ext cx="8353425" cy="4286250"/>
          </a:xfrm>
        </p:spPr>
        <p:txBody>
          <a:bodyPr/>
          <a:lstStyle/>
          <a:p>
            <a:pPr eaLnBrk="1" hangingPunct="1"/>
            <a:r>
              <a:rPr lang="en-US" sz="3000" dirty="0" smtClean="0"/>
              <a:t>Provides a standard metric</a:t>
            </a:r>
          </a:p>
          <a:p>
            <a:pPr eaLnBrk="1" hangingPunct="1"/>
            <a:endParaRPr lang="en-US" sz="1400" dirty="0" smtClean="0"/>
          </a:p>
          <a:p>
            <a:pPr eaLnBrk="1" hangingPunct="1"/>
            <a:r>
              <a:rPr lang="en-US" sz="3000" dirty="0" smtClean="0"/>
              <a:t>Recognized by K-12, colleges &amp; universities, students and parents</a:t>
            </a:r>
          </a:p>
          <a:p>
            <a:pPr eaLnBrk="1" hangingPunct="1"/>
            <a:endParaRPr lang="en-US" sz="1400" dirty="0" smtClean="0"/>
          </a:p>
          <a:p>
            <a:pPr eaLnBrk="1" hangingPunct="1"/>
            <a:r>
              <a:rPr lang="en-US" sz="3000" dirty="0" smtClean="0"/>
              <a:t>Correlated to international competitiveness</a:t>
            </a:r>
          </a:p>
          <a:p>
            <a:pPr eaLnBrk="1" hangingPunct="1"/>
            <a:endParaRPr lang="en-US" sz="1400" dirty="0" smtClean="0"/>
          </a:p>
          <a:p>
            <a:pPr eaLnBrk="1" hangingPunct="1"/>
            <a:r>
              <a:rPr lang="en-US" sz="3000" dirty="0" smtClean="0"/>
              <a:t>Gives students access to top colleges &amp; universities, plus scholarships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smtClean="0">
                <a:solidFill>
                  <a:srgbClr val="1E1E1E"/>
                </a:solidFill>
              </a:rPr>
              <a:t>www.njctl.org</a:t>
            </a:r>
            <a:endParaRPr lang="en-US" sz="360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43050"/>
            <a:ext cx="3314700" cy="2940050"/>
          </a:xfr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285750" indent="-285750" eaLnBrk="1" hangingPunct="1">
              <a:buClrTx/>
              <a:buFont typeface="Arial" charset="0"/>
              <a:buChar char="•"/>
              <a:defRPr/>
            </a:pPr>
            <a:r>
              <a:rPr lang="en-US" sz="2000" smtClean="0">
                <a:solidFill>
                  <a:srgbClr val="FFFFFF"/>
                </a:solidFill>
                <a:ea typeface="ＭＳ Ｐゴシック" charset="-128"/>
              </a:rPr>
              <a:t>All course materials are posted</a:t>
            </a:r>
          </a:p>
          <a:p>
            <a:pPr marL="285750" indent="-285750" eaLnBrk="1" hangingPunct="1">
              <a:buClrTx/>
              <a:buFont typeface="Arial" charset="0"/>
              <a:buChar char="•"/>
              <a:defRPr/>
            </a:pPr>
            <a:r>
              <a:rPr lang="en-US" sz="2000" smtClean="0">
                <a:solidFill>
                  <a:srgbClr val="FFFFFF"/>
                </a:solidFill>
                <a:ea typeface="ＭＳ Ｐゴシック" charset="-128"/>
              </a:rPr>
              <a:t>Open Source Approach - Free access to all</a:t>
            </a:r>
          </a:p>
          <a:p>
            <a:pPr marL="285750" indent="-285750" eaLnBrk="1" hangingPunct="1">
              <a:buClrTx/>
              <a:buFont typeface="Arial" charset="0"/>
              <a:buChar char="•"/>
              <a:defRPr/>
            </a:pPr>
            <a:r>
              <a:rPr lang="en-US" sz="2000" smtClean="0">
                <a:solidFill>
                  <a:srgbClr val="FFFFFF"/>
                </a:solidFill>
                <a:ea typeface="ＭＳ Ｐゴシック" charset="-128"/>
              </a:rPr>
              <a:t>50,000+ hits per month</a:t>
            </a:r>
          </a:p>
          <a:p>
            <a:pPr marL="285750" indent="-285750" eaLnBrk="1" hangingPunct="1">
              <a:buClrTx/>
              <a:buFont typeface="Arial" charset="0"/>
              <a:buChar char="•"/>
              <a:defRPr/>
            </a:pPr>
            <a:r>
              <a:rPr lang="en-US" sz="2000" smtClean="0">
                <a:solidFill>
                  <a:srgbClr val="FFFFFF"/>
                </a:solidFill>
                <a:ea typeface="ＭＳ Ｐゴシック" charset="-128"/>
              </a:rPr>
              <a:t>5000+ unique visitors per month, and growing (worldwide</a:t>
            </a:r>
            <a:r>
              <a:rPr lang="en-US" sz="1600" smtClean="0">
                <a:solidFill>
                  <a:srgbClr val="FFFFFF"/>
                </a:solidFill>
                <a:ea typeface="ＭＳ Ｐゴシック" charset="-128"/>
              </a:rPr>
              <a:t>)</a:t>
            </a:r>
          </a:p>
          <a:p>
            <a:pPr marL="285750" indent="-285750" eaLnBrk="1" hangingPunct="1">
              <a:buClrTx/>
              <a:buFont typeface="Wingdings" charset="2"/>
              <a:buNone/>
              <a:defRPr/>
            </a:pPr>
            <a:endParaRPr lang="en-US" sz="1600" smtClean="0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57348" name="Picture 5"/>
          <p:cNvPicPr>
            <a:picLocks noChangeAspect="1"/>
          </p:cNvPicPr>
          <p:nvPr/>
        </p:nvPicPr>
        <p:blipFill>
          <a:blip r:embed="rId3" cstate="print"/>
          <a:srcRect l="1695" t="2693"/>
          <a:stretch>
            <a:fillRect/>
          </a:stretch>
        </p:blipFill>
        <p:spPr bwMode="auto">
          <a:xfrm>
            <a:off x="4102100" y="1792288"/>
            <a:ext cx="4406900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1075" y="4552518"/>
            <a:ext cx="7219950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340436" cy="869950"/>
          </a:xfrm>
        </p:spPr>
        <p:txBody>
          <a:bodyPr/>
          <a:lstStyle/>
          <a:p>
            <a:r>
              <a:rPr lang="en-US" sz="3600" dirty="0" smtClean="0"/>
              <a:t>September Web Site Analytics</a:t>
            </a:r>
            <a:endParaRPr lang="en-US" sz="3600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44" y="2281230"/>
            <a:ext cx="8950036" cy="386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340436" cy="869950"/>
          </a:xfrm>
        </p:spPr>
        <p:txBody>
          <a:bodyPr/>
          <a:lstStyle/>
          <a:p>
            <a:r>
              <a:rPr lang="en-US" sz="3600" dirty="0" smtClean="0"/>
              <a:t>September Web Site Analytics</a:t>
            </a:r>
            <a:endParaRPr lang="en-US" sz="3600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709" y="1559156"/>
            <a:ext cx="7703127" cy="518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340436" cy="869950"/>
          </a:xfrm>
        </p:spPr>
        <p:txBody>
          <a:bodyPr/>
          <a:lstStyle/>
          <a:p>
            <a:r>
              <a:rPr lang="en-US" sz="3600" dirty="0" smtClean="0"/>
              <a:t>September Web Site Analytics</a:t>
            </a:r>
            <a:endParaRPr lang="en-US" sz="3600" dirty="0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496" y="1507709"/>
            <a:ext cx="8257313" cy="526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340436" cy="869950"/>
          </a:xfrm>
        </p:spPr>
        <p:txBody>
          <a:bodyPr/>
          <a:lstStyle/>
          <a:p>
            <a:r>
              <a:rPr lang="en-US" sz="3600" dirty="0" smtClean="0"/>
              <a:t>September Web Site Analytics</a:t>
            </a:r>
            <a:endParaRPr lang="en-US" sz="3600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348" y="1537856"/>
            <a:ext cx="7612520" cy="5139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smtClean="0"/>
              <a:t>Students and Teachers  </a:t>
            </a:r>
            <a:br>
              <a:rPr lang="en-US" sz="3600" smtClean="0"/>
            </a:br>
            <a:r>
              <a:rPr lang="en-US" sz="3600" smtClean="0"/>
              <a:t>Learning Communities</a:t>
            </a:r>
          </a:p>
        </p:txBody>
      </p:sp>
      <p:sp>
        <p:nvSpPr>
          <p:cNvPr id="5939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775" y="1600200"/>
            <a:ext cx="8153400" cy="4972050"/>
          </a:xfrm>
        </p:spPr>
        <p:txBody>
          <a:bodyPr vert="horz"/>
          <a:lstStyle/>
          <a:p>
            <a:pPr eaLnBrk="1" hangingPunct="1"/>
            <a:r>
              <a:rPr lang="en-US" sz="3000" smtClean="0"/>
              <a:t>Now, thousands of students are taking the same courses, this could scale up to hundreds of thousands</a:t>
            </a:r>
            <a:endParaRPr lang="en-US" sz="3000" b="1" smtClean="0"/>
          </a:p>
          <a:p>
            <a:pPr eaLnBrk="1" hangingPunct="1"/>
            <a:endParaRPr lang="en-US" sz="1400" smtClean="0"/>
          </a:p>
          <a:p>
            <a:pPr eaLnBrk="1" hangingPunct="1"/>
            <a:r>
              <a:rPr lang="en-US" sz="3000" smtClean="0"/>
              <a:t>Now, hundreds of teachers are teaching the same courses, this could scale up to tens of thousands </a:t>
            </a:r>
          </a:p>
          <a:p>
            <a:pPr eaLnBrk="1" hangingPunct="1"/>
            <a:endParaRPr lang="en-US" sz="1400" smtClean="0"/>
          </a:p>
          <a:p>
            <a:pPr eaLnBrk="1" hangingPunct="1"/>
            <a:r>
              <a:rPr lang="en-US" sz="3000" smtClean="0"/>
              <a:t>This provides a foundation for large scale global collaboration through internet connections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5622925"/>
            <a:ext cx="8540750" cy="9969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2800" i="1" smtClean="0">
                <a:solidFill>
                  <a:schemeClr val="tx2"/>
                </a:solidFill>
              </a:rPr>
              <a:t>Empowering Teachers …Leading Change</a:t>
            </a:r>
            <a:endParaRPr lang="en-US" sz="1400" i="1" smtClean="0">
              <a:solidFill>
                <a:schemeClr val="tx2"/>
              </a:solidFill>
            </a:endParaRPr>
          </a:p>
          <a:p>
            <a:pPr algn="ctr">
              <a:buFont typeface="Arial" charset="0"/>
              <a:buNone/>
            </a:pPr>
            <a:r>
              <a:rPr lang="en-US" sz="2800" i="1" smtClean="0">
                <a:solidFill>
                  <a:schemeClr val="tx2"/>
                </a:solidFill>
              </a:rPr>
              <a:t>www.njctl.org</a:t>
            </a:r>
          </a:p>
          <a:p>
            <a:pPr algn="ctr">
              <a:buFont typeface="Arial" charset="0"/>
              <a:buNone/>
            </a:pPr>
            <a:endParaRPr lang="en-US" sz="2800" i="1" smtClean="0">
              <a:solidFill>
                <a:schemeClr val="tx2"/>
              </a:solidFill>
            </a:endParaRPr>
          </a:p>
          <a:p>
            <a:pPr>
              <a:buFont typeface="Arial" charset="0"/>
              <a:buNone/>
            </a:pPr>
            <a:endParaRPr lang="en-US" i="1" smtClean="0">
              <a:solidFill>
                <a:srgbClr val="FFFF00"/>
              </a:solidFill>
            </a:endParaRPr>
          </a:p>
        </p:txBody>
      </p:sp>
      <p:pic>
        <p:nvPicPr>
          <p:cNvPr id="60419" name="Picture 5" descr="C4TL_color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1841500"/>
            <a:ext cx="2227263" cy="3562350"/>
          </a:xfrm>
        </p:spPr>
      </p:pic>
      <p:sp>
        <p:nvSpPr>
          <p:cNvPr id="60420" name="Title 1"/>
          <p:cNvSpPr txBox="1">
            <a:spLocks/>
          </p:cNvSpPr>
          <p:nvPr/>
        </p:nvSpPr>
        <p:spPr bwMode="auto">
          <a:xfrm>
            <a:off x="612775" y="228600"/>
            <a:ext cx="81534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  <a:latin typeface="Arial Black" pitchFamily="34" charset="0"/>
              </a:rPr>
              <a:t>New Jersey </a:t>
            </a:r>
          </a:p>
          <a:p>
            <a:pPr algn="ctr"/>
            <a:r>
              <a:rPr lang="en-US" sz="3200">
                <a:solidFill>
                  <a:schemeClr val="tx2"/>
                </a:solidFill>
                <a:latin typeface="Arial Black" pitchFamily="34" charset="0"/>
              </a:rPr>
              <a:t>Center for Teaching and Learning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sz="3600" smtClean="0"/>
              <a:t>AP Science Exams Taken</a:t>
            </a:r>
            <a:r>
              <a:rPr lang="en-US" sz="4800" smtClean="0"/>
              <a:t/>
            </a:r>
            <a:br>
              <a:rPr lang="en-US" sz="4800" smtClean="0"/>
            </a:br>
            <a:r>
              <a:rPr lang="en-US" sz="2800" smtClean="0"/>
              <a:t> (2010 – Bergen Tech vs. Normed State)</a:t>
            </a:r>
            <a:endParaRPr lang="en-US" sz="3600" smtClean="0"/>
          </a:p>
        </p:txBody>
      </p:sp>
      <p:graphicFrame>
        <p:nvGraphicFramePr>
          <p:cNvPr id="14339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15925" y="1822450"/>
          <a:ext cx="8380413" cy="4575175"/>
        </p:xfrm>
        <a:graphic>
          <a:graphicData uri="http://schemas.openxmlformats.org/presentationml/2006/ole">
            <p:oleObj spid="_x0000_s14340" r:id="rId3" imgW="8382727" imgH="4572396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sz="3600" smtClean="0"/>
              <a:t>AP Science Exams Passed</a:t>
            </a:r>
            <a:r>
              <a:rPr lang="en-US" sz="4800" smtClean="0"/>
              <a:t/>
            </a:r>
            <a:br>
              <a:rPr lang="en-US" sz="4800" smtClean="0"/>
            </a:br>
            <a:r>
              <a:rPr lang="en-US" sz="2800" smtClean="0"/>
              <a:t> (2010 – Bergen Tech vs. Normed State)</a:t>
            </a:r>
            <a:endParaRPr lang="en-US" sz="3600" smtClean="0"/>
          </a:p>
        </p:txBody>
      </p:sp>
      <p:graphicFrame>
        <p:nvGraphicFramePr>
          <p:cNvPr id="1536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63525" y="1812925"/>
          <a:ext cx="8639175" cy="4718050"/>
        </p:xfrm>
        <a:graphic>
          <a:graphicData uri="http://schemas.openxmlformats.org/presentationml/2006/ole">
            <p:oleObj spid="_x0000_s15364" r:id="rId3" imgW="8638781" imgH="4718713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PSI-PMI Paradigm Shift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2369127"/>
            <a:ext cx="8153400" cy="403167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3200" b="1" dirty="0" smtClean="0"/>
              <a:t>From teaching, to learning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Urban Pop">
    <a:dk1>
      <a:srgbClr val="000000"/>
    </a:dk1>
    <a:lt1>
      <a:srgbClr val="FFFFFF"/>
    </a:lt1>
    <a:dk2>
      <a:srgbClr val="282828"/>
    </a:dk2>
    <a:lt2>
      <a:srgbClr val="D4D4D4"/>
    </a:lt2>
    <a:accent1>
      <a:srgbClr val="86CE24"/>
    </a:accent1>
    <a:accent2>
      <a:srgbClr val="00A2E6"/>
    </a:accent2>
    <a:accent3>
      <a:srgbClr val="FAC810"/>
    </a:accent3>
    <a:accent4>
      <a:srgbClr val="7D8F8C"/>
    </a:accent4>
    <a:accent5>
      <a:srgbClr val="D06B20"/>
    </a:accent5>
    <a:accent6>
      <a:srgbClr val="958B8B"/>
    </a:accent6>
    <a:hlink>
      <a:srgbClr val="FF9900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12711</TotalTime>
  <Words>1430</Words>
  <Application>Microsoft Office PowerPoint</Application>
  <PresentationFormat>On-screen Show (4:3)</PresentationFormat>
  <Paragraphs>290</Paragraphs>
  <Slides>66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69" baseType="lpstr">
      <vt:lpstr>Median</vt:lpstr>
      <vt:lpstr>Microsoft Office Excel 97-2003 Worksheet</vt:lpstr>
      <vt:lpstr>SmartDraw</vt:lpstr>
      <vt:lpstr>Robert Goodman, Ed.D</vt:lpstr>
      <vt:lpstr>Slide 2</vt:lpstr>
      <vt:lpstr>Progressive Science Initiative (PSI) &amp; Progressive Mathematics Initiative (PMI)</vt:lpstr>
      <vt:lpstr>Progressive Science Initiative (PSI) &amp; Progressive Mathematics Initiative (PMI)</vt:lpstr>
      <vt:lpstr>AP Performance and International Competitiveness</vt:lpstr>
      <vt:lpstr>AP Exams as a Goal</vt:lpstr>
      <vt:lpstr>AP Science Exams Taken  (2010 – Bergen Tech vs. Normed State)</vt:lpstr>
      <vt:lpstr>AP Science Exams Passed  (2010 – Bergen Tech vs. Normed State)</vt:lpstr>
      <vt:lpstr>PSI-PMI Paradigm Shift</vt:lpstr>
      <vt:lpstr>PSI-PMI Paradigm Shift</vt:lpstr>
      <vt:lpstr>PSI-PMI Paradigm Shift</vt:lpstr>
      <vt:lpstr>PSI-PMI Paradigm Shift</vt:lpstr>
      <vt:lpstr>PSI-PMI Paradigm Shift</vt:lpstr>
      <vt:lpstr>PSI-PMI Paradigm Shift</vt:lpstr>
      <vt:lpstr>PSI-PMI Paradigm Shift</vt:lpstr>
      <vt:lpstr>PSI-PMI Paradigm Shift</vt:lpstr>
      <vt:lpstr>PSI-PMI Methods</vt:lpstr>
      <vt:lpstr>Curriculum PSI Course Sequence: Grades 9 – 12 </vt:lpstr>
      <vt:lpstr>Curriculum PSI Course Sequence: Minimal Version </vt:lpstr>
      <vt:lpstr>Curriculum Traditional Course Sequence </vt:lpstr>
      <vt:lpstr>Pedagogy</vt:lpstr>
      <vt:lpstr>Pedagogy</vt:lpstr>
      <vt:lpstr>Pedagogy</vt:lpstr>
      <vt:lpstr>Formative Assessment</vt:lpstr>
      <vt:lpstr>Direct Instruction</vt:lpstr>
      <vt:lpstr>Direct Instruction</vt:lpstr>
      <vt:lpstr>Formative Assessment</vt:lpstr>
      <vt:lpstr>Formative Assessment</vt:lpstr>
      <vt:lpstr>Summative Assessment</vt:lpstr>
      <vt:lpstr>Implementing Beyond Teterboro</vt:lpstr>
      <vt:lpstr>New Jersey Legislature Passes Pilot Certification Bill</vt:lpstr>
      <vt:lpstr>Creating Science Teachers</vt:lpstr>
      <vt:lpstr>NJCTL - Kean  Endorsement Program</vt:lpstr>
      <vt:lpstr>Slide 34</vt:lpstr>
      <vt:lpstr>New Teachers – June 2011</vt:lpstr>
      <vt:lpstr>Provides Students Access to  Rigorous Courses</vt:lpstr>
      <vt:lpstr>Newark Physics Teachers (PSI began in 09-10)</vt:lpstr>
      <vt:lpstr>AP Physics B Participation Rates</vt:lpstr>
      <vt:lpstr>AP Physics B Participation Rates</vt:lpstr>
      <vt:lpstr>AP Physics B Participation Rates</vt:lpstr>
      <vt:lpstr>Implementing in Argentina</vt:lpstr>
      <vt:lpstr>The Progressive Mathematics  Initiative (PMI)</vt:lpstr>
      <vt:lpstr>The Progressive Mathematics  Initiative (PMI)</vt:lpstr>
      <vt:lpstr>Algebra I APD EOC Test Results</vt:lpstr>
      <vt:lpstr>Algebra I ADP EOC Test Results</vt:lpstr>
      <vt:lpstr>The Progressive Mathematics  Initiative (PMI)</vt:lpstr>
      <vt:lpstr>The Progressive Mathematics  Initiative (PMI)</vt:lpstr>
      <vt:lpstr>The Progressive Mathematics  Initiative (PMI)</vt:lpstr>
      <vt:lpstr>Common Core Mathematics</vt:lpstr>
      <vt:lpstr>PMI  Common Core Mathematics</vt:lpstr>
      <vt:lpstr>Learning Forward – National Report</vt:lpstr>
      <vt:lpstr>Learning Forward – National Report</vt:lpstr>
      <vt:lpstr>Slide 53</vt:lpstr>
      <vt:lpstr>Slide 54</vt:lpstr>
      <vt:lpstr>www.njctl.org</vt:lpstr>
      <vt:lpstr>www.njctl.org</vt:lpstr>
      <vt:lpstr>www.njctl.org</vt:lpstr>
      <vt:lpstr>Slide 58</vt:lpstr>
      <vt:lpstr>www.njctl.org</vt:lpstr>
      <vt:lpstr>www.njctl.org</vt:lpstr>
      <vt:lpstr>September Web Site Analytics</vt:lpstr>
      <vt:lpstr>September Web Site Analytics</vt:lpstr>
      <vt:lpstr>September Web Site Analytics</vt:lpstr>
      <vt:lpstr>September Web Site Analytics</vt:lpstr>
      <vt:lpstr>Students and Teachers   Learning Communities</vt:lpstr>
      <vt:lpstr>Slide 66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Progressive Science Initiative  and the  Progressive Mathematics Initiative:  An Effective New Approach to Student Learning and Teacher Training  SMART Technologies and New Jersey Center for Teaching and Learning</dc:title>
  <dc:creator>Carrie Baretta</dc:creator>
  <cp:lastModifiedBy>Melissa</cp:lastModifiedBy>
  <cp:revision>206</cp:revision>
  <dcterms:created xsi:type="dcterms:W3CDTF">2011-05-08T16:36:00Z</dcterms:created>
  <dcterms:modified xsi:type="dcterms:W3CDTF">2011-10-05T21:00:22Z</dcterms:modified>
</cp:coreProperties>
</file>