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494" r:id="rId2"/>
    <p:sldId id="495" r:id="rId3"/>
    <p:sldId id="496" r:id="rId4"/>
    <p:sldId id="497" r:id="rId5"/>
    <p:sldId id="498" r:id="rId6"/>
    <p:sldId id="499" r:id="rId7"/>
    <p:sldId id="500" r:id="rId8"/>
    <p:sldId id="501" r:id="rId9"/>
    <p:sldId id="502" r:id="rId10"/>
    <p:sldId id="469" r:id="rId11"/>
    <p:sldId id="505" r:id="rId12"/>
    <p:sldId id="506" r:id="rId13"/>
    <p:sldId id="428" r:id="rId14"/>
    <p:sldId id="429" r:id="rId15"/>
    <p:sldId id="430" r:id="rId16"/>
    <p:sldId id="503" r:id="rId17"/>
    <p:sldId id="504" r:id="rId18"/>
    <p:sldId id="431" r:id="rId19"/>
    <p:sldId id="329" r:id="rId20"/>
    <p:sldId id="330" r:id="rId21"/>
    <p:sldId id="333" r:id="rId22"/>
    <p:sldId id="334" r:id="rId23"/>
    <p:sldId id="335" r:id="rId24"/>
    <p:sldId id="332" r:id="rId25"/>
    <p:sldId id="337" r:id="rId26"/>
    <p:sldId id="433" r:id="rId27"/>
    <p:sldId id="434" r:id="rId28"/>
    <p:sldId id="435" r:id="rId29"/>
    <p:sldId id="312" r:id="rId30"/>
    <p:sldId id="368" r:id="rId31"/>
    <p:sldId id="372" r:id="rId32"/>
    <p:sldId id="450" r:id="rId33"/>
    <p:sldId id="417" r:id="rId34"/>
    <p:sldId id="418" r:id="rId35"/>
    <p:sldId id="507" r:id="rId36"/>
    <p:sldId id="508" r:id="rId37"/>
    <p:sldId id="511" r:id="rId38"/>
    <p:sldId id="512" r:id="rId39"/>
    <p:sldId id="513" r:id="rId40"/>
    <p:sldId id="514" r:id="rId41"/>
    <p:sldId id="510" r:id="rId42"/>
    <p:sldId id="405" r:id="rId43"/>
    <p:sldId id="404" r:id="rId44"/>
    <p:sldId id="406" r:id="rId45"/>
    <p:sldId id="420" r:id="rId46"/>
    <p:sldId id="399" r:id="rId47"/>
    <p:sldId id="481" r:id="rId48"/>
    <p:sldId id="487" r:id="rId49"/>
    <p:sldId id="360" r:id="rId50"/>
    <p:sldId id="491" r:id="rId51"/>
    <p:sldId id="482" r:id="rId52"/>
    <p:sldId id="444" r:id="rId53"/>
    <p:sldId id="447" r:id="rId54"/>
    <p:sldId id="443" r:id="rId55"/>
    <p:sldId id="445" r:id="rId56"/>
    <p:sldId id="422" r:id="rId57"/>
    <p:sldId id="515" r:id="rId58"/>
    <p:sldId id="517" r:id="rId59"/>
    <p:sldId id="518" r:id="rId60"/>
    <p:sldId id="461" r:id="rId61"/>
    <p:sldId id="520" r:id="rId62"/>
    <p:sldId id="521" r:id="rId63"/>
    <p:sldId id="460" r:id="rId64"/>
    <p:sldId id="436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29" autoAdjust="0"/>
  </p:normalViewPr>
  <p:slideViewPr>
    <p:cSldViewPr snapToGrid="0" snapToObjects="1">
      <p:cViewPr varScale="1">
        <p:scale>
          <a:sx n="51" d="100"/>
          <a:sy n="51" d="100"/>
        </p:scale>
        <p:origin x="-8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271CA6BB-98B6-4CB7-82A8-D5C40CD79BBA}" type="datetime1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E4A22CF-7893-40B6-87D5-DB7D7996F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Foundation created and initially funded by the NJEA in 2006</a:t>
            </a: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Its mission is to empower teachers to lead change so that all children have access to a high quality education</a:t>
            </a:r>
          </a:p>
          <a:p>
            <a:pPr eaLnBrk="1" hangingPunct="1">
              <a:defRPr/>
            </a:pPr>
            <a:endParaRPr lang="en-US" sz="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 aspect of that mission is to work with teachers to spread and improve successful programs so that all students benefit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Significant continual improvement in quantitative measures: AP exams taken; AP exams passed; state tests passed; and SAT subject test scores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High levels of student interest in science and math based on elective choices and college majors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High student and teacher morale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 ability to “grow its own” great teachers on an ongoing basis along with low turnover of current teachers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Significant continual improvement in quantitative measures: AP exams taken; AP exams passed; state tests passed; and SAT subject test scores</a:t>
            </a:r>
          </a:p>
          <a:p>
            <a:pPr eaLnBrk="1" hangingPunct="1">
              <a:defRPr/>
            </a:pPr>
            <a:endParaRPr lang="en-US" sz="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High levels of student interest in science and math based on elective choices and college majors</a:t>
            </a:r>
          </a:p>
          <a:p>
            <a:pPr eaLnBrk="1" hangingPunct="1">
              <a:defRPr/>
            </a:pPr>
            <a:endParaRPr lang="en-US" sz="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High student and teacher morale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 ability to “grow its own” great teachers on an ongoing basis along with low turnover of current teachers</a:t>
            </a:r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80DF75-A817-43A6-8342-F8E955F04997}" type="slidenum">
              <a:rPr lang="en-US" smtClean="0">
                <a:latin typeface="Calibri" pitchFamily="34" charset="0"/>
              </a:rPr>
              <a:pPr/>
              <a:t>37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79619C-1197-4A02-B4BD-28F1200BE433}" type="slidenum">
              <a:rPr lang="en-US" smtClean="0">
                <a:latin typeface="Calibri" pitchFamily="34" charset="0"/>
              </a:rPr>
              <a:pPr/>
              <a:t>49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AC39BF-EE66-433A-8281-1DCDEBA8E4FD}" type="slidenum">
              <a:rPr lang="en-US" smtClean="0">
                <a:latin typeface="Calibri" pitchFamily="34" charset="0"/>
              </a:rPr>
              <a:pPr/>
              <a:t>50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Foundation created and initially funded by the NJEA in 2006</a:t>
            </a: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Its mission is to empower teachers to lead change so that all children have access to a high quality education</a:t>
            </a:r>
          </a:p>
          <a:p>
            <a:pPr eaLnBrk="1" hangingPunct="1">
              <a:defRPr/>
            </a:pPr>
            <a:endParaRPr lang="en-US" sz="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 aspect of that mission is to work with teachers to spread and improve successful programs so that all students benefit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A3DA89-6578-44DC-B0A2-AEF153BE3CDF}" type="datetime1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E016B48-9A93-4098-A407-A2DBCE5DE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12BBA-5D43-481E-BF0D-27542FDE75DE}" type="datetime1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D7EB-3CD3-40B3-B75D-6E18BFC1F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4B4E6-F582-4078-86BD-0F66F3B9E817}" type="datetime1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05689-44C9-44EF-B7A6-333D9B9E3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2D515-D784-45B9-BD32-A82243CD4111}" type="datetime1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EE287-73AF-41E7-BC37-54B0B9A35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E8967-46F5-4510-9700-D00AA849BB2E}" type="datetime1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481167C6-D531-4AA1-A5BE-8DE233326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BEA28-D5C7-4359-A7FF-B13105D07928}" type="datetime1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BB5A1-F59B-4914-8044-BAE4038B1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33B86-6B00-4DD9-886C-C387A0854818}" type="datetime1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CC3F5-73A5-419D-BF48-D1633F9A606D}" type="datetime1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76E35-D428-43B6-A3DB-44B835BC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8A58-254D-4FEC-A763-F0296F122F89}" type="datetime1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AFF5C9-5768-4974-BADD-A92EDA160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F4BC5-D4F1-4D90-B34F-7A3F81292F9C}" type="datetime1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1EA0-492F-48AF-B207-A36A830FB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C1302-26A2-429C-88E0-A930B9269A76}" type="datetime1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B3BBDA69-1779-47F9-9D05-468E40E88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1FCD573-9E7E-47A7-A26C-5D438B9312E6}" type="datetime1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417A89-CABD-4CBE-8907-08D1CEB1E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47" r:id="rId2"/>
    <p:sldLayoutId id="2147484053" r:id="rId3"/>
    <p:sldLayoutId id="2147484048" r:id="rId4"/>
    <p:sldLayoutId id="2147484054" r:id="rId5"/>
    <p:sldLayoutId id="2147484049" r:id="rId6"/>
    <p:sldLayoutId id="2147484055" r:id="rId7"/>
    <p:sldLayoutId id="2147484050" r:id="rId8"/>
    <p:sldLayoutId id="2147484056" r:id="rId9"/>
    <p:sldLayoutId id="2147484051" r:id="rId10"/>
    <p:sldLayoutId id="21474840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FAC810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7D8F8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jctl.org/" TargetMode="Externa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99060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Robert Goodman, Ed.D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2032000"/>
            <a:ext cx="8153400" cy="4525963"/>
          </a:xfrm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3200" smtClean="0">
                <a:ea typeface="ＭＳ Ｐゴシック" pitchFamily="34" charset="-128"/>
              </a:rPr>
              <a:t>NJ Center for Teaching and Learning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3200" smtClean="0">
                <a:ea typeface="ＭＳ Ｐゴシック" pitchFamily="34" charset="-128"/>
              </a:rPr>
              <a:t>&amp;</a:t>
            </a:r>
            <a:r>
              <a:rPr lang="en-US" sz="2800" smtClean="0">
                <a:ea typeface="ＭＳ Ｐゴシック" pitchFamily="34" charset="-128"/>
              </a:rPr>
              <a:t>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3200" smtClean="0">
                <a:ea typeface="ＭＳ Ｐゴシック" pitchFamily="34" charset="-128"/>
              </a:rPr>
              <a:t>Bergen County Technical HS - Teterboro</a:t>
            </a:r>
            <a:endParaRPr lang="en-US" sz="3200" b="1" smtClean="0">
              <a:ea typeface="ＭＳ Ｐゴシック" pitchFamily="34" charset="-128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3200" smtClean="0">
                <a:ea typeface="ＭＳ Ｐゴシック" pitchFamily="34" charset="-128"/>
              </a:rPr>
              <a:t>bgoodman33@gmail.com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en-US" sz="3200" smtClean="0">
                <a:ea typeface="ＭＳ Ｐゴシック" pitchFamily="34" charset="-128"/>
              </a:rPr>
              <a:t>www.njctl.org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PSI-PMI Methods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676400"/>
            <a:ext cx="815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>
                <a:ea typeface="ＭＳ Ｐゴシック" pitchFamily="34" charset="-128"/>
              </a:rPr>
              <a:t>Curriculum </a:t>
            </a:r>
          </a:p>
          <a:p>
            <a:pPr eaLnBrk="1" hangingPunct="1">
              <a:lnSpc>
                <a:spcPct val="90000"/>
              </a:lnSpc>
            </a:pPr>
            <a:endParaRPr lang="en-US" sz="1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ea typeface="ＭＳ Ｐゴシック" pitchFamily="34" charset="-128"/>
              </a:rPr>
              <a:t>Pedagogy</a:t>
            </a:r>
          </a:p>
          <a:p>
            <a:pPr eaLnBrk="1" hangingPunct="1">
              <a:lnSpc>
                <a:spcPct val="90000"/>
              </a:lnSpc>
            </a:pPr>
            <a:endParaRPr lang="en-US" sz="1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ea typeface="ＭＳ Ｐゴシック" pitchFamily="34" charset="-128"/>
              </a:rPr>
              <a:t>Formative Assessment </a:t>
            </a:r>
          </a:p>
          <a:p>
            <a:pPr eaLnBrk="1" hangingPunct="1">
              <a:lnSpc>
                <a:spcPct val="90000"/>
              </a:lnSpc>
            </a:pPr>
            <a:endParaRPr lang="en-US" sz="1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ea typeface="ＭＳ Ｐゴシック" pitchFamily="34" charset="-128"/>
              </a:rPr>
              <a:t>Summative Assessment and Grading</a:t>
            </a:r>
          </a:p>
          <a:p>
            <a:pPr eaLnBrk="1" hangingPunct="1">
              <a:lnSpc>
                <a:spcPct val="90000"/>
              </a:lnSpc>
            </a:pPr>
            <a:endParaRPr lang="en-US" sz="1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ea typeface="ＭＳ Ｐゴシック" pitchFamily="34" charset="-128"/>
              </a:rPr>
              <a:t>Technology</a:t>
            </a:r>
          </a:p>
          <a:p>
            <a:pPr eaLnBrk="1" hangingPunct="1">
              <a:lnSpc>
                <a:spcPct val="90000"/>
              </a:lnSpc>
            </a:pPr>
            <a:endParaRPr lang="en-US" sz="1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ea typeface="ＭＳ Ｐゴシック" pitchFamily="34" charset="-128"/>
              </a:rPr>
              <a:t>Face-to-Face and Virtual PLCs</a:t>
            </a:r>
            <a:endParaRPr lang="en-US" sz="28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01625" y="252413"/>
            <a:ext cx="8382000" cy="9366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AP Performance and International Competitiveness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14338" y="1587500"/>
            <a:ext cx="8435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1995 TIMSS Results - Physics</a:t>
            </a:r>
          </a:p>
        </p:txBody>
      </p:sp>
      <p:grpSp>
        <p:nvGrpSpPr>
          <p:cNvPr id="18436" name="Group 1"/>
          <p:cNvGrpSpPr>
            <a:grpSpLocks/>
          </p:cNvGrpSpPr>
          <p:nvPr/>
        </p:nvGrpSpPr>
        <p:grpSpPr bwMode="auto">
          <a:xfrm>
            <a:off x="471488" y="2173288"/>
            <a:ext cx="8405812" cy="4313237"/>
            <a:chOff x="471488" y="2173288"/>
            <a:chExt cx="8405812" cy="4313237"/>
          </a:xfrm>
        </p:grpSpPr>
        <p:graphicFrame>
          <p:nvGraphicFramePr>
            <p:cNvPr id="18437" name="Object 6"/>
            <p:cNvGraphicFramePr>
              <a:graphicFrameLocks noChangeAspect="1"/>
            </p:cNvGraphicFramePr>
            <p:nvPr/>
          </p:nvGraphicFramePr>
          <p:xfrm>
            <a:off x="471488" y="2173288"/>
            <a:ext cx="8405812" cy="4313237"/>
          </p:xfrm>
          <a:graphic>
            <a:graphicData uri="http://schemas.openxmlformats.org/presentationml/2006/ole">
              <p:oleObj spid="_x0000_s18437" r:id="rId3" imgW="8407113" imgH="4310246" progId="Excel.Sheet.8">
                <p:embed/>
              </p:oleObj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2197100" y="2173288"/>
              <a:ext cx="5049838" cy="4603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smtClean="0">
                <a:ea typeface="ＭＳ Ｐゴシック" pitchFamily="34" charset="-128"/>
              </a:rPr>
              <a:t>AP Exams as a Goal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809750"/>
            <a:ext cx="8353425" cy="4286250"/>
          </a:xfrm>
        </p:spPr>
        <p:txBody>
          <a:bodyPr/>
          <a:lstStyle/>
          <a:p>
            <a:pPr eaLnBrk="1" hangingPunct="1"/>
            <a:r>
              <a:rPr lang="en-US" sz="3000" smtClean="0">
                <a:ea typeface="ＭＳ Ｐゴシック" pitchFamily="34" charset="-128"/>
              </a:rPr>
              <a:t>Provides a standard metric</a:t>
            </a:r>
          </a:p>
          <a:p>
            <a:pPr eaLnBrk="1" hangingPunct="1"/>
            <a:endParaRPr lang="en-US" sz="14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Recognized by K-12, colleges &amp; universities, students and parents</a:t>
            </a:r>
          </a:p>
          <a:p>
            <a:pPr eaLnBrk="1" hangingPunct="1"/>
            <a:endParaRPr lang="en-US" sz="14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Correlated to international competitiveness</a:t>
            </a:r>
          </a:p>
          <a:p>
            <a:pPr eaLnBrk="1" hangingPunct="1"/>
            <a:endParaRPr lang="en-US" sz="14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Gives students access to top colleges &amp; universities, plus scholarships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Curriculum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700" dirty="0"/>
              <a:t>PSI Course Sequence: Grades 9 – 12 </a:t>
            </a:r>
            <a:endParaRPr lang="en-US" sz="2700" dirty="0" smtClean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524000"/>
            <a:ext cx="8153400" cy="4876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8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800" dirty="0" smtClean="0"/>
          </a:p>
        </p:txBody>
      </p:sp>
      <p:graphicFrame>
        <p:nvGraphicFramePr>
          <p:cNvPr id="20484" name="Object 5"/>
          <p:cNvGraphicFramePr>
            <a:graphicFrameLocks noChangeAspect="1"/>
          </p:cNvGraphicFramePr>
          <p:nvPr/>
        </p:nvGraphicFramePr>
        <p:xfrm>
          <a:off x="1238250" y="2016125"/>
          <a:ext cx="6684963" cy="4384675"/>
        </p:xfrm>
        <a:graphic>
          <a:graphicData uri="http://schemas.openxmlformats.org/presentationml/2006/ole">
            <p:oleObj spid="_x0000_s20484" name="SmartDraw" r:id="rId3" imgW="9069324" imgH="5948172" progId="SmartDraw.2">
              <p:embed/>
            </p:oleObj>
          </a:graphicData>
        </a:graphic>
      </p:graphicFrame>
      <p:sp>
        <p:nvSpPr>
          <p:cNvPr id="5" name="Oval 4"/>
          <p:cNvSpPr/>
          <p:nvPr/>
        </p:nvSpPr>
        <p:spPr>
          <a:xfrm>
            <a:off x="3357796" y="5561352"/>
            <a:ext cx="1124263" cy="8394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84163" y="5561352"/>
            <a:ext cx="1124263" cy="8394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7796" y="5791625"/>
            <a:ext cx="14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Algebra II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84163" y="5791625"/>
            <a:ext cx="112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 Calc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Curriculum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700" dirty="0"/>
              <a:t>PSI Course Sequence: </a:t>
            </a:r>
            <a:r>
              <a:rPr lang="en-US" sz="2700" dirty="0" smtClean="0"/>
              <a:t>Minimal Version 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524000"/>
            <a:ext cx="8153400" cy="4876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8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800" dirty="0" smtClean="0"/>
          </a:p>
        </p:txBody>
      </p:sp>
      <p:graphicFrame>
        <p:nvGraphicFramePr>
          <p:cNvPr id="21508" name="Object 5"/>
          <p:cNvGraphicFramePr>
            <a:graphicFrameLocks noChangeAspect="1"/>
          </p:cNvGraphicFramePr>
          <p:nvPr/>
        </p:nvGraphicFramePr>
        <p:xfrm>
          <a:off x="2082800" y="1895475"/>
          <a:ext cx="4749800" cy="4525963"/>
        </p:xfrm>
        <a:graphic>
          <a:graphicData uri="http://schemas.openxmlformats.org/presentationml/2006/ole">
            <p:oleObj spid="_x0000_s21508" name="SmartDraw" r:id="rId3" imgW="6240780" imgH="5948172" progId="SmartDraw.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Curriculum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700" dirty="0" smtClean="0"/>
              <a:t>Traditional </a:t>
            </a:r>
            <a:r>
              <a:rPr lang="en-US" sz="2700" dirty="0"/>
              <a:t>Course </a:t>
            </a:r>
            <a:r>
              <a:rPr lang="en-US" sz="2700" dirty="0" smtClean="0"/>
              <a:t>Sequence 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524000"/>
            <a:ext cx="8153400" cy="4876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8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800" dirty="0" smtClean="0"/>
          </a:p>
        </p:txBody>
      </p:sp>
      <p:graphicFrame>
        <p:nvGraphicFramePr>
          <p:cNvPr id="22532" name="Object 5"/>
          <p:cNvGraphicFramePr>
            <a:graphicFrameLocks noChangeAspect="1"/>
          </p:cNvGraphicFramePr>
          <p:nvPr/>
        </p:nvGraphicFramePr>
        <p:xfrm>
          <a:off x="1138238" y="1884363"/>
          <a:ext cx="6867525" cy="4525962"/>
        </p:xfrm>
        <a:graphic>
          <a:graphicData uri="http://schemas.openxmlformats.org/presentationml/2006/ole">
            <p:oleObj spid="_x0000_s22532" name="SmartDraw" r:id="rId3" imgW="8679180" imgH="5478780" progId="SmartDraw.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smtClean="0">
                <a:ea typeface="ＭＳ Ｐゴシック" pitchFamily="34" charset="-128"/>
              </a:rPr>
              <a:t>AP Science Exams Taken</a:t>
            </a:r>
            <a:r>
              <a:rPr lang="en-US" sz="4800" smtClean="0">
                <a:ea typeface="ＭＳ Ｐゴシック" pitchFamily="34" charset="-128"/>
              </a:rPr>
              <a:t/>
            </a:r>
            <a:br>
              <a:rPr lang="en-US" sz="4800" smtClean="0">
                <a:ea typeface="ＭＳ Ｐゴシック" pitchFamily="34" charset="-128"/>
              </a:rPr>
            </a:br>
            <a:r>
              <a:rPr lang="en-US" sz="2800" smtClean="0">
                <a:ea typeface="ＭＳ Ｐゴシック" pitchFamily="34" charset="-128"/>
              </a:rPr>
              <a:t> (2010 – Bergen Tech vs. Normed State)</a:t>
            </a:r>
            <a:endParaRPr lang="en-US" sz="3600" smtClean="0">
              <a:ea typeface="ＭＳ Ｐゴシック" pitchFamily="34" charset="-128"/>
            </a:endParaRPr>
          </a:p>
        </p:txBody>
      </p:sp>
      <p:graphicFrame>
        <p:nvGraphicFramePr>
          <p:cNvPr id="23555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5925" y="1822450"/>
          <a:ext cx="8380413" cy="4575175"/>
        </p:xfrm>
        <a:graphic>
          <a:graphicData uri="http://schemas.openxmlformats.org/presentationml/2006/ole">
            <p:oleObj spid="_x0000_s23555" r:id="rId3" imgW="8382727" imgH="4572396" progId="Excel.Sheet.8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921894" y="1499284"/>
            <a:ext cx="7874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*AP Physics B exams taken 18x the state average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93692" y="1960949"/>
            <a:ext cx="914400" cy="16816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smtClean="0">
                <a:ea typeface="ＭＳ Ｐゴシック" pitchFamily="34" charset="-128"/>
              </a:rPr>
              <a:t>AP Science Exams Passed</a:t>
            </a:r>
            <a:r>
              <a:rPr lang="en-US" sz="4800" smtClean="0">
                <a:ea typeface="ＭＳ Ｐゴシック" pitchFamily="34" charset="-128"/>
              </a:rPr>
              <a:t/>
            </a:r>
            <a:br>
              <a:rPr lang="en-US" sz="4800" smtClean="0">
                <a:ea typeface="ＭＳ Ｐゴシック" pitchFamily="34" charset="-128"/>
              </a:rPr>
            </a:br>
            <a:r>
              <a:rPr lang="en-US" sz="2800" smtClean="0">
                <a:ea typeface="ＭＳ Ｐゴシック" pitchFamily="34" charset="-128"/>
              </a:rPr>
              <a:t> (2010 – Bergen Tech vs. Normed State)</a:t>
            </a:r>
            <a:endParaRPr lang="en-US" sz="3600" smtClean="0">
              <a:ea typeface="ＭＳ Ｐゴシック" pitchFamily="34" charset="-128"/>
            </a:endParaRPr>
          </a:p>
        </p:txBody>
      </p:sp>
      <p:graphicFrame>
        <p:nvGraphicFramePr>
          <p:cNvPr id="24579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63525" y="1812925"/>
          <a:ext cx="8639175" cy="4718050"/>
        </p:xfrm>
        <a:graphic>
          <a:graphicData uri="http://schemas.openxmlformats.org/presentationml/2006/ole">
            <p:oleObj spid="_x0000_s24579" r:id="rId3" imgW="8638781" imgH="4718713" progId="Excel.Sheet.8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1813810" y="1960949"/>
            <a:ext cx="914400" cy="16816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11835" y="1489759"/>
            <a:ext cx="7754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*AP Physics B exams taken 18x the state average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Pedagogy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905000"/>
            <a:ext cx="8001000" cy="42211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000" smtClean="0">
                <a:ea typeface="ＭＳ Ｐゴシック" pitchFamily="34" charset="-128"/>
              </a:rPr>
              <a:t>Social Constructivism</a:t>
            </a:r>
            <a:endParaRPr lang="en-US" sz="3000" b="1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4000" b="1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3000" b="1" smtClean="0">
                <a:ea typeface="ＭＳ Ｐゴシック" pitchFamily="34" charset="-128"/>
              </a:rPr>
              <a:t>Plus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4000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3000" smtClean="0">
                <a:ea typeface="ＭＳ Ｐゴシック" pitchFamily="34" charset="-128"/>
              </a:rPr>
              <a:t>Direct Instruction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Pedagogy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905000"/>
            <a:ext cx="8001000" cy="42211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000" smtClean="0">
                <a:ea typeface="ＭＳ Ｐゴシック" pitchFamily="34" charset="-128"/>
              </a:rPr>
              <a:t>Social Constructivism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Round Tables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Group Problem Solving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Heterogeneous setting</a:t>
            </a:r>
          </a:p>
          <a:p>
            <a:pPr marL="0" indent="0" eaLnBrk="1" hangingPunct="1"/>
            <a:endParaRPr lang="en-US" sz="1600" smtClean="0">
              <a:ea typeface="ＭＳ Ｐゴシック" pitchFamily="34" charset="-128"/>
            </a:endParaRPr>
          </a:p>
        </p:txBody>
      </p:sp>
      <p:pic>
        <p:nvPicPr>
          <p:cNvPr id="26628" name="Picture 1" descr="C:\Users\User\Desktop\PSI Pics\DSCN2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2413" y="2725738"/>
            <a:ext cx="2849562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5622925"/>
            <a:ext cx="8540750" cy="9969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800" i="1" smtClean="0">
                <a:solidFill>
                  <a:schemeClr val="tx2"/>
                </a:solidFill>
                <a:ea typeface="ＭＳ Ｐゴシック" pitchFamily="34" charset="-128"/>
              </a:rPr>
              <a:t>Empowering Teachers …Leading Change</a:t>
            </a:r>
            <a:endParaRPr lang="en-US" sz="1400" i="1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algn="ctr">
              <a:buFont typeface="Arial" charset="0"/>
              <a:buNone/>
            </a:pPr>
            <a:r>
              <a:rPr lang="en-US" sz="2800" i="1" smtClean="0">
                <a:solidFill>
                  <a:schemeClr val="tx2"/>
                </a:solidFill>
                <a:ea typeface="ＭＳ Ｐゴシック" pitchFamily="34" charset="-128"/>
              </a:rPr>
              <a:t>www.njctl.org</a:t>
            </a:r>
          </a:p>
          <a:p>
            <a:pPr algn="ctr">
              <a:buFont typeface="Arial" charset="0"/>
              <a:buNone/>
            </a:pPr>
            <a:endParaRPr lang="en-US" sz="2800" i="1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>
              <a:buFont typeface="Arial" charset="0"/>
              <a:buNone/>
            </a:pPr>
            <a:endParaRPr lang="en-US" i="1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pic>
        <p:nvPicPr>
          <p:cNvPr id="9219" name="Picture 5" descr="C4TL_color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1841500"/>
            <a:ext cx="2227263" cy="3562350"/>
          </a:xfrm>
        </p:spPr>
      </p:pic>
      <p:sp>
        <p:nvSpPr>
          <p:cNvPr id="9220" name="Title 1"/>
          <p:cNvSpPr txBox="1">
            <a:spLocks/>
          </p:cNvSpPr>
          <p:nvPr/>
        </p:nvSpPr>
        <p:spPr bwMode="auto">
          <a:xfrm>
            <a:off x="612775" y="228600"/>
            <a:ext cx="8153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 Black" pitchFamily="34" charset="0"/>
              </a:rPr>
              <a:t>New Jersey </a:t>
            </a:r>
          </a:p>
          <a:p>
            <a:pPr algn="ctr"/>
            <a:r>
              <a:rPr lang="en-US" sz="3200">
                <a:solidFill>
                  <a:schemeClr val="tx2"/>
                </a:solidFill>
                <a:latin typeface="Arial Black" pitchFamily="34" charset="0"/>
              </a:rPr>
              <a:t>Center for Teaching and Learning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Pedagogy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524000"/>
            <a:ext cx="8167688" cy="48101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3000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3000" smtClean="0">
                <a:ea typeface="ＭＳ Ｐゴシック" pitchFamily="34" charset="-128"/>
              </a:rPr>
              <a:t>Direct Instruction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Interactive White Board (IWB) Notebook presentation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Student Response Formative Assessment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Teacher as part of social group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325" y="1595438"/>
            <a:ext cx="38004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Formative Assessment</a:t>
            </a:r>
          </a:p>
        </p:txBody>
      </p:sp>
      <p:sp>
        <p:nvSpPr>
          <p:cNvPr id="28675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619250"/>
            <a:ext cx="8305800" cy="50863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marL="0" indent="0" eaLnBrk="1" hangingPunct="1"/>
            <a:endParaRPr lang="en-US" sz="1400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marL="0" indent="0" eaLnBrk="1" hangingPunct="1"/>
            <a:endParaRPr lang="en-US" sz="2800" smtClean="0">
              <a:ea typeface="ＭＳ Ｐゴシック" pitchFamily="34" charset="-128"/>
            </a:endParaRPr>
          </a:p>
          <a:p>
            <a:pPr lvl="1" eaLnBrk="1" hangingPunct="1"/>
            <a:endParaRPr lang="en-US" sz="2400" smtClean="0">
              <a:ea typeface="ＭＳ Ｐゴシック" pitchFamily="34" charset="-128"/>
            </a:endParaRPr>
          </a:p>
          <a:p>
            <a:pPr marL="0" indent="0" eaLnBrk="1" hangingPunct="1"/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609600" y="2336800"/>
            <a:ext cx="5286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/>
              <a:t>Student Responders</a:t>
            </a:r>
          </a:p>
          <a:p>
            <a:endParaRPr lang="en-US" sz="3000" b="1"/>
          </a:p>
          <a:p>
            <a:r>
              <a:rPr lang="en-US" sz="3000" b="1"/>
              <a:t>Anonymous student polling during class to guide instruction</a:t>
            </a:r>
          </a:p>
          <a:p>
            <a:endParaRPr lang="en-US">
              <a:latin typeface="Calibri" pitchFamily="34" charset="0"/>
            </a:endParaRPr>
          </a:p>
          <a:p>
            <a:endParaRPr lang="en-US" sz="2800"/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7313" y="2036763"/>
            <a:ext cx="2043112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41513"/>
            <a:ext cx="7419975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Direct Instruction</a:t>
            </a:r>
          </a:p>
        </p:txBody>
      </p:sp>
      <p:sp>
        <p:nvSpPr>
          <p:cNvPr id="29700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638300"/>
            <a:ext cx="8305800" cy="50673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800" b="1" smtClean="0">
                <a:ea typeface="ＭＳ Ｐゴシック" pitchFamily="34" charset="-128"/>
                <a:cs typeface="Arial" charset="0"/>
              </a:rPr>
              <a:t>Example: Direct Instruction</a:t>
            </a:r>
            <a:r>
              <a:rPr lang="en-US" sz="2800" smtClean="0">
                <a:ea typeface="ＭＳ Ｐゴシック" pitchFamily="34" charset="-128"/>
              </a:rPr>
              <a:t> - </a:t>
            </a:r>
            <a:r>
              <a:rPr lang="en-US" sz="2800" b="1" smtClean="0">
                <a:ea typeface="ＭＳ Ｐゴシック" pitchFamily="34" charset="-128"/>
                <a:cs typeface="Arial" charset="0"/>
              </a:rPr>
              <a:t>Adding Decimals</a:t>
            </a:r>
            <a:endParaRPr lang="en-US" sz="2800" smtClean="0">
              <a:ea typeface="ＭＳ Ｐゴシック" pitchFamily="34" charset="-128"/>
            </a:endParaRPr>
          </a:p>
          <a:p>
            <a:pPr marL="0" indent="0" eaLnBrk="1" hangingPunct="1"/>
            <a:endParaRPr lang="en-US" sz="1400" smtClean="0"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2800" smtClean="0">
              <a:ea typeface="ＭＳ Ｐゴシック" pitchFamily="34" charset="-128"/>
            </a:endParaRPr>
          </a:p>
          <a:p>
            <a:pPr marL="0" indent="0" eaLnBrk="1" hangingPunct="1"/>
            <a:endParaRPr lang="en-US" sz="2800" smtClean="0">
              <a:ea typeface="ＭＳ Ｐゴシック" pitchFamily="34" charset="-128"/>
            </a:endParaRPr>
          </a:p>
          <a:p>
            <a:pPr lvl="1" eaLnBrk="1" hangingPunct="1"/>
            <a:endParaRPr lang="en-US" sz="2400" smtClean="0">
              <a:ea typeface="ＭＳ Ｐゴシック" pitchFamily="34" charset="-128"/>
            </a:endParaRPr>
          </a:p>
          <a:p>
            <a:pPr marL="0" indent="0" eaLnBrk="1" hangingPunct="1"/>
            <a:endParaRPr lang="en-US" sz="28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95475"/>
            <a:ext cx="71024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Direct Instruction</a:t>
            </a:r>
          </a:p>
        </p:txBody>
      </p:sp>
      <p:sp>
        <p:nvSpPr>
          <p:cNvPr id="30724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619250"/>
            <a:ext cx="8305800" cy="50863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800" b="1" smtClean="0">
                <a:ea typeface="ＭＳ Ｐゴシック" pitchFamily="34" charset="-128"/>
                <a:cs typeface="Arial" charset="0"/>
              </a:rPr>
              <a:t>Example</a:t>
            </a:r>
            <a:r>
              <a:rPr lang="en-US" sz="2800" b="1" smtClean="0">
                <a:ea typeface="ＭＳ Ｐゴシック" pitchFamily="34" charset="-128"/>
              </a:rPr>
              <a:t>: Direct Instruction - </a:t>
            </a:r>
            <a:r>
              <a:rPr lang="en-US" sz="2800" b="1" smtClean="0">
                <a:ea typeface="ＭＳ Ｐゴシック" pitchFamily="34" charset="-128"/>
                <a:cs typeface="Arial" charset="0"/>
              </a:rPr>
              <a:t>Adding Decimals</a:t>
            </a:r>
            <a:endParaRPr lang="en-US" sz="2800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Formative Assessment</a:t>
            </a:r>
          </a:p>
        </p:txBody>
      </p:sp>
      <p:pic>
        <p:nvPicPr>
          <p:cNvPr id="3174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581150"/>
            <a:ext cx="4638675" cy="23082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Formative Assessment</a:t>
            </a:r>
          </a:p>
        </p:txBody>
      </p:sp>
      <p:pic>
        <p:nvPicPr>
          <p:cNvPr id="32771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581150"/>
            <a:ext cx="4638675" cy="2308225"/>
          </a:xfrm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3060700"/>
            <a:ext cx="45974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Summative Assessment</a:t>
            </a:r>
          </a:p>
        </p:txBody>
      </p:sp>
      <p:sp>
        <p:nvSpPr>
          <p:cNvPr id="33795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528763"/>
            <a:ext cx="8305800" cy="51768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14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Grades based only on what students know and can do – Tests, quizzes and labs </a:t>
            </a:r>
          </a:p>
          <a:p>
            <a:pPr eaLnBrk="1" hangingPunct="1"/>
            <a:endParaRPr lang="en-US" sz="14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Retakes for all assessments</a:t>
            </a:r>
          </a:p>
          <a:p>
            <a:pPr eaLnBrk="1" hangingPunct="1">
              <a:buFont typeface="Wingdings" pitchFamily="2" charset="2"/>
              <a:buNone/>
            </a:pPr>
            <a:endParaRPr lang="en-US" sz="14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Grades are not subjective</a:t>
            </a:r>
          </a:p>
          <a:p>
            <a:pPr eaLnBrk="1" hangingPunct="1"/>
            <a:endParaRPr lang="en-US" sz="14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Correlated to End of Course Tests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700" smtClean="0">
                <a:ea typeface="ＭＳ Ｐゴシック" pitchFamily="34" charset="-128"/>
              </a:rPr>
              <a:t>(APs, EOC Algebra I, Common Core, etc.)</a:t>
            </a:r>
          </a:p>
          <a:p>
            <a:pPr eaLnBrk="1" hangingPunct="1"/>
            <a:endParaRPr lang="en-US" sz="2800" smtClean="0">
              <a:ea typeface="ＭＳ Ｐゴシック" pitchFamily="34" charset="-128"/>
            </a:endParaRPr>
          </a:p>
          <a:p>
            <a:pPr eaLnBrk="1" hangingPunct="1"/>
            <a:endParaRPr lang="en-US" sz="2800" smtClean="0">
              <a:ea typeface="ＭＳ Ｐゴシック" pitchFamily="34" charset="-128"/>
            </a:endParaRPr>
          </a:p>
          <a:p>
            <a:pPr lvl="1" eaLnBrk="1" hangingPunct="1"/>
            <a:endParaRPr lang="en-US" sz="2400" smtClean="0">
              <a:ea typeface="ＭＳ Ｐゴシック" pitchFamily="34" charset="-128"/>
            </a:endParaRPr>
          </a:p>
          <a:p>
            <a:pPr eaLnBrk="1" hangingPunct="1"/>
            <a:endParaRPr lang="en-US" sz="28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228600"/>
            <a:ext cx="8553450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+mn-lt"/>
              </a:rPr>
              <a:t>Implementing Beyond </a:t>
            </a:r>
            <a:r>
              <a:rPr lang="en-US" sz="3200" b="1" dirty="0" err="1" smtClean="0">
                <a:latin typeface="+mn-lt"/>
              </a:rPr>
              <a:t>Teterboro</a:t>
            </a:r>
            <a:endParaRPr lang="en-US" sz="3200" b="1" dirty="0">
              <a:latin typeface="+mn-lt"/>
            </a:endParaRPr>
          </a:p>
        </p:txBody>
      </p:sp>
      <p:sp>
        <p:nvSpPr>
          <p:cNvPr id="3481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1884363"/>
            <a:ext cx="8153400" cy="4830762"/>
          </a:xfrm>
        </p:spPr>
        <p:txBody>
          <a:bodyPr vert="horz"/>
          <a:lstStyle/>
          <a:p>
            <a:pPr eaLnBrk="1" hangingPunct="1"/>
            <a:r>
              <a:rPr lang="en-US" sz="3000" smtClean="0">
                <a:ea typeface="ＭＳ Ｐゴシック" pitchFamily="34" charset="-128"/>
              </a:rPr>
              <a:t>Digital technology makes it possible to share PSI with other schools</a:t>
            </a:r>
          </a:p>
          <a:p>
            <a:pPr eaLnBrk="1" hangingPunct="1"/>
            <a:endParaRPr lang="en-US" sz="30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Implementing </a:t>
            </a:r>
            <a:r>
              <a:rPr lang="en-US" sz="3000" b="1" smtClean="0">
                <a:ea typeface="ＭＳ Ｐゴシック" pitchFamily="34" charset="-128"/>
              </a:rPr>
              <a:t>PSI</a:t>
            </a:r>
            <a:r>
              <a:rPr lang="en-US" sz="3000" smtClean="0">
                <a:ea typeface="ＭＳ Ｐゴシック" pitchFamily="34" charset="-128"/>
              </a:rPr>
              <a:t> requires physics, chemistry &amp; biology teachers</a:t>
            </a:r>
          </a:p>
          <a:p>
            <a:pPr eaLnBrk="1" hangingPunct="1"/>
            <a:endParaRPr lang="en-US" sz="30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However, there is a shortage of physics and chemistry teachers</a:t>
            </a:r>
          </a:p>
          <a:p>
            <a:pPr eaLnBrk="1" hangingPunct="1"/>
            <a:endParaRPr lang="en-US" sz="3000" smtClean="0">
              <a:ea typeface="ＭＳ Ｐゴシック" pitchFamily="34" charset="-128"/>
            </a:endParaRPr>
          </a:p>
          <a:p>
            <a:pPr eaLnBrk="1" hangingPunct="1"/>
            <a:endParaRPr lang="en-US" sz="30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225" y="228600"/>
            <a:ext cx="6200775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+mn-lt"/>
              </a:rPr>
              <a:t>Creating </a:t>
            </a:r>
            <a:r>
              <a:rPr lang="en-US" sz="3200" b="1" dirty="0">
                <a:latin typeface="+mn-lt"/>
              </a:rPr>
              <a:t>Science Teachers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1600200"/>
            <a:ext cx="8153400" cy="5114925"/>
          </a:xfrm>
        </p:spPr>
        <p:txBody>
          <a:bodyPr vert="horz"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000" b="1" dirty="0">
                <a:solidFill>
                  <a:srgbClr val="86CE24"/>
                </a:solidFill>
              </a:rPr>
              <a:t>PSI </a:t>
            </a:r>
            <a:r>
              <a:rPr lang="en-US" sz="3000" dirty="0"/>
              <a:t>has shown “all students can learn science”.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14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000" dirty="0"/>
              <a:t>We believe </a:t>
            </a:r>
            <a:r>
              <a:rPr lang="en-US" sz="3000" dirty="0" smtClean="0"/>
              <a:t>“</a:t>
            </a:r>
            <a:r>
              <a:rPr lang="en-US" sz="3000" dirty="0"/>
              <a:t>all teachers can learn science”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14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000" b="1" dirty="0">
                <a:solidFill>
                  <a:srgbClr val="86CE24"/>
                </a:solidFill>
              </a:rPr>
              <a:t>PSI</a:t>
            </a:r>
            <a:r>
              <a:rPr lang="en-US" sz="3000" dirty="0"/>
              <a:t> teaches science to skilled teachers. 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14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000" dirty="0"/>
              <a:t>The goal is to get the best teachers to become the best science teachers</a:t>
            </a:r>
            <a:r>
              <a:rPr lang="en-US" sz="3000" dirty="0" smtClean="0"/>
              <a:t>: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1400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000" dirty="0" smtClean="0"/>
              <a:t>“</a:t>
            </a:r>
            <a:r>
              <a:rPr lang="en-US" sz="3000" dirty="0"/>
              <a:t>Teaching is hard; science is easy”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38125" y="444500"/>
            <a:ext cx="861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Arial Black" pitchFamily="34" charset="0"/>
              </a:rPr>
              <a:t>NJCTL Creates Science Teachers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663" y="1785938"/>
            <a:ext cx="7369175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0025" y="142875"/>
            <a:ext cx="8867775" cy="11430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ea typeface="ＭＳ Ｐゴシック" pitchFamily="34" charset="-128"/>
              </a:rPr>
              <a:t>Progressive Science Initiative (PSI) &amp; Progressive Mathematics Initiative (PMI)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68300" y="1955800"/>
            <a:ext cx="8437563" cy="4572000"/>
          </a:xfrm>
        </p:spPr>
        <p:txBody>
          <a:bodyPr/>
          <a:lstStyle/>
          <a:p>
            <a:pPr marL="457200" indent="-457200" eaLnBrk="1" hangingPunct="1"/>
            <a:r>
              <a:rPr lang="en-US" sz="3000" smtClean="0">
                <a:ea typeface="ＭＳ Ｐゴシック" pitchFamily="34" charset="-128"/>
              </a:rPr>
              <a:t>PSI developed to teach HS science</a:t>
            </a:r>
          </a:p>
          <a:p>
            <a:pPr marL="457200" indent="-457200" eaLnBrk="1" hangingPunct="1"/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/>
            <a:r>
              <a:rPr lang="en-US" sz="3000" smtClean="0">
                <a:ea typeface="ＭＳ Ｐゴシック" pitchFamily="34" charset="-128"/>
              </a:rPr>
              <a:t>PSI then used to create HS science teachers</a:t>
            </a:r>
          </a:p>
          <a:p>
            <a:pPr marL="457200" indent="-457200" eaLnBrk="1" hangingPunct="1"/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/>
            <a:r>
              <a:rPr lang="en-US" sz="3000" smtClean="0">
                <a:ea typeface="ＭＳ Ｐゴシック" pitchFamily="34" charset="-128"/>
              </a:rPr>
              <a:t>PMI uses PSI Methods to teach K-12 math</a:t>
            </a:r>
          </a:p>
          <a:p>
            <a:pPr marL="457200" indent="-457200" eaLnBrk="1" hangingPunct="1"/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/>
            <a:r>
              <a:rPr lang="en-US" sz="3000" smtClean="0">
                <a:ea typeface="ＭＳ Ｐゴシック" pitchFamily="34" charset="-128"/>
              </a:rPr>
              <a:t>PMI will be used to create K-12 math teachers</a:t>
            </a:r>
          </a:p>
          <a:p>
            <a:pPr marL="457200" indent="-457200" eaLnBrk="1" hangingPunct="1">
              <a:buFont typeface="Arial" charset="0"/>
              <a:buChar char="•"/>
            </a:pPr>
            <a:endParaRPr lang="en-US" sz="3200" b="1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endParaRPr lang="en-US" sz="3200" b="1" smtClean="0">
              <a:ea typeface="ＭＳ Ｐゴシック" pitchFamily="34" charset="-128"/>
            </a:endParaRPr>
          </a:p>
          <a:p>
            <a:pPr marL="457200" indent="-457200"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63513"/>
            <a:ext cx="8153400" cy="117475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New Teachers – June 2011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41313" y="1981200"/>
            <a:ext cx="8574087" cy="4419600"/>
          </a:xfrm>
        </p:spPr>
        <p:txBody>
          <a:bodyPr/>
          <a:lstStyle/>
          <a:p>
            <a:pPr eaLnBrk="1" hangingPunct="1"/>
            <a:r>
              <a:rPr lang="en-US" sz="3000" smtClean="0">
                <a:ea typeface="ＭＳ Ｐゴシック" pitchFamily="34" charset="-128"/>
              </a:rPr>
              <a:t>60 additional teachers – Chemistry and Physics</a:t>
            </a:r>
          </a:p>
          <a:p>
            <a:pPr eaLnBrk="1" hangingPunct="1"/>
            <a:endParaRPr lang="en-US" sz="12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6 school districts</a:t>
            </a:r>
          </a:p>
          <a:p>
            <a:pPr eaLnBrk="1" hangingPunct="1"/>
            <a:endParaRPr lang="en-US" sz="12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35 Schools: 21 current + 14 additional</a:t>
            </a:r>
          </a:p>
          <a:p>
            <a:pPr eaLnBrk="1" hangingPunct="1"/>
            <a:endParaRPr lang="en-US" sz="12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Taught about 4000 students physics or chemistry in 2010-11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>
                <a:ea typeface="ＭＳ Ｐゴシック" pitchFamily="34" charset="-128"/>
              </a:rPr>
              <a:t/>
            </a:r>
            <a:br>
              <a:rPr lang="en-US" sz="2800" smtClean="0">
                <a:ea typeface="ＭＳ Ｐゴシック" pitchFamily="34" charset="-128"/>
              </a:rPr>
            </a:br>
            <a:endParaRPr lang="en-US" sz="12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3200" smtClean="0">
                <a:ea typeface="ＭＳ Ｐゴシック" pitchFamily="34" charset="-128"/>
              </a:rPr>
              <a:t>Newark Physics Teachers</a:t>
            </a:r>
            <a:r>
              <a:rPr lang="en-US" sz="2800" smtClean="0">
                <a:ea typeface="ＭＳ Ｐゴシック" pitchFamily="34" charset="-128"/>
              </a:rPr>
              <a:t/>
            </a:r>
            <a:br>
              <a:rPr lang="en-US" sz="2800" smtClean="0">
                <a:ea typeface="ＭＳ Ｐゴシック" pitchFamily="34" charset="-128"/>
              </a:rPr>
            </a:br>
            <a:r>
              <a:rPr lang="en-US" sz="2400" smtClean="0">
                <a:ea typeface="ＭＳ Ｐゴシック" pitchFamily="34" charset="-128"/>
              </a:rPr>
              <a:t>(PSI began in 09-10)</a:t>
            </a:r>
          </a:p>
        </p:txBody>
      </p:sp>
      <p:graphicFrame>
        <p:nvGraphicFramePr>
          <p:cNvPr id="38915" name="Object 4"/>
          <p:cNvGraphicFramePr>
            <a:graphicFrameLocks noChangeAspect="1"/>
          </p:cNvGraphicFramePr>
          <p:nvPr/>
        </p:nvGraphicFramePr>
        <p:xfrm>
          <a:off x="862013" y="1897063"/>
          <a:ext cx="7458075" cy="4368800"/>
        </p:xfrm>
        <a:graphic>
          <a:graphicData uri="http://schemas.openxmlformats.org/presentationml/2006/ole">
            <p:oleObj spid="_x0000_s38915" r:id="rId3" imgW="7462151" imgH="437121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42938" y="266700"/>
            <a:ext cx="7875587" cy="754063"/>
          </a:xfrm>
        </p:spPr>
        <p:txBody>
          <a:bodyPr/>
          <a:lstStyle/>
          <a:p>
            <a:pPr algn="ctr"/>
            <a:r>
              <a:rPr lang="en-US" sz="2800" smtClean="0">
                <a:ea typeface="ＭＳ Ｐゴシック" pitchFamily="34" charset="-128"/>
              </a:rPr>
              <a:t>AP Physics B Participation Rates</a:t>
            </a:r>
          </a:p>
        </p:txBody>
      </p:sp>
      <p:pic>
        <p:nvPicPr>
          <p:cNvPr id="3993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584325"/>
            <a:ext cx="2868612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14363" y="249238"/>
            <a:ext cx="7875587" cy="754062"/>
          </a:xfrm>
        </p:spPr>
        <p:txBody>
          <a:bodyPr/>
          <a:lstStyle/>
          <a:p>
            <a:pPr algn="ctr"/>
            <a:r>
              <a:rPr lang="en-US" sz="2800" smtClean="0">
                <a:ea typeface="ＭＳ Ｐゴシック" pitchFamily="34" charset="-128"/>
              </a:rPr>
              <a:t>AP Physics B Participation Rates</a:t>
            </a:r>
          </a:p>
        </p:txBody>
      </p:sp>
      <p:pic>
        <p:nvPicPr>
          <p:cNvPr id="4096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587500"/>
            <a:ext cx="5613400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42938" y="263525"/>
            <a:ext cx="7875587" cy="754063"/>
          </a:xfrm>
        </p:spPr>
        <p:txBody>
          <a:bodyPr/>
          <a:lstStyle/>
          <a:p>
            <a:pPr algn="ctr"/>
            <a:r>
              <a:rPr lang="en-US" sz="2800" smtClean="0">
                <a:ea typeface="ＭＳ Ｐゴシック" pitchFamily="34" charset="-128"/>
              </a:rPr>
              <a:t>AP Physics B Participation Rates</a:t>
            </a:r>
          </a:p>
        </p:txBody>
      </p:sp>
      <p:pic>
        <p:nvPicPr>
          <p:cNvPr id="4198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1579563"/>
            <a:ext cx="8256588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95250"/>
            <a:ext cx="8540750" cy="1190625"/>
          </a:xfrm>
        </p:spPr>
        <p:txBody>
          <a:bodyPr/>
          <a:lstStyle/>
          <a:p>
            <a:pPr algn="ctr" eaLnBrk="1" hangingPunct="1"/>
            <a:r>
              <a:rPr lang="en-US" sz="3600" smtClean="0">
                <a:ea typeface="ＭＳ Ｐゴシック" pitchFamily="34" charset="-128"/>
              </a:rPr>
              <a:t>The Progressive Mathematics  Initiative (PMI)</a:t>
            </a:r>
          </a:p>
        </p:txBody>
      </p:sp>
      <p:pic>
        <p:nvPicPr>
          <p:cNvPr id="43011" name="Picture 4" descr="Progressive Math Initiativ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33713"/>
            <a:ext cx="3622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95250"/>
            <a:ext cx="8540750" cy="1190625"/>
          </a:xfrm>
        </p:spPr>
        <p:txBody>
          <a:bodyPr/>
          <a:lstStyle/>
          <a:p>
            <a:pPr algn="ctr" eaLnBrk="1" hangingPunct="1"/>
            <a:r>
              <a:rPr lang="en-US" sz="3600" smtClean="0">
                <a:ea typeface="ＭＳ Ｐゴシック" pitchFamily="34" charset="-128"/>
              </a:rPr>
              <a:t>The Progressive Mathematics  Initiative (PMI)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2116138"/>
            <a:ext cx="8077200" cy="4289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>
                <a:ea typeface="ＭＳ Ｐゴシック" pitchFamily="34" charset="-128"/>
              </a:rPr>
              <a:t>PSI methods were first used to develop two courses: Pre-Algebra and Algebra 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0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ea typeface="ＭＳ Ｐゴシック" pitchFamily="34" charset="-128"/>
              </a:rPr>
              <a:t>Piloted last year with positive results</a:t>
            </a:r>
          </a:p>
          <a:p>
            <a:pPr eaLnBrk="1" hangingPunct="1">
              <a:lnSpc>
                <a:spcPct val="80000"/>
              </a:lnSpc>
            </a:pPr>
            <a:endParaRPr lang="en-US" sz="30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ea typeface="ＭＳ Ｐゴシック" pitchFamily="34" charset="-128"/>
              </a:rPr>
              <a:t>Now being taught in more than a dozen NJ schools, and being extended to RI and VT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>
                <a:ea typeface="ＭＳ Ｐゴシック" pitchFamily="34" charset="-128"/>
              </a:rPr>
              <a:t>The Progressive Mathematics  Initiative (PMI)</a:t>
            </a:r>
            <a:endParaRPr lang="en-US" sz="3600" b="1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505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733550"/>
            <a:ext cx="8326437" cy="4905375"/>
          </a:xfrm>
        </p:spPr>
        <p:txBody>
          <a:bodyPr vert="horz"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000" b="1" smtClean="0">
                <a:ea typeface="ＭＳ Ｐゴシック" pitchFamily="34" charset="-128"/>
              </a:rPr>
              <a:t>High School mathematics almost completed; being piloted now</a:t>
            </a:r>
          </a:p>
          <a:p>
            <a:pPr eaLnBrk="1" hangingPunct="1">
              <a:buFont typeface="Wingdings" pitchFamily="2" charset="2"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AP Calculus AB 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Pre-Calculus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Algebra II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Geometry 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Algebra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>
                <a:ea typeface="ＭＳ Ｐゴシック" pitchFamily="34" charset="-128"/>
              </a:rPr>
              <a:t>The Progressive Mathematics  Initiative (PMI)</a:t>
            </a:r>
            <a:endParaRPr lang="en-US" sz="3600" b="1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608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733550"/>
            <a:ext cx="8326437" cy="4905375"/>
          </a:xfrm>
        </p:spPr>
        <p:txBody>
          <a:bodyPr vert="horz"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000" b="1" dirty="0" smtClean="0">
                <a:ea typeface="ＭＳ Ｐゴシック" pitchFamily="34" charset="-128"/>
              </a:rPr>
              <a:t>Common Core aligned K-8 Mathematics</a:t>
            </a:r>
          </a:p>
          <a:p>
            <a:pPr eaLnBrk="1" hangingPunct="1"/>
            <a:endParaRPr lang="en-US" sz="14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3000" dirty="0" smtClean="0">
                <a:ea typeface="ＭＳ Ｐゴシック" pitchFamily="34" charset="-128"/>
              </a:rPr>
              <a:t>Being completed in time to be piloted this year</a:t>
            </a:r>
          </a:p>
          <a:p>
            <a:pPr eaLnBrk="1" hangingPunct="1"/>
            <a:endParaRPr lang="en-US" sz="30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3000" dirty="0" smtClean="0">
                <a:ea typeface="ＭＳ Ｐゴシック" pitchFamily="34" charset="-128"/>
              </a:rPr>
              <a:t>Year long plans and unit plans are posted for each grade</a:t>
            </a:r>
          </a:p>
          <a:p>
            <a:pPr eaLnBrk="1" hangingPunct="1">
              <a:buNone/>
            </a:pPr>
            <a:endParaRPr lang="en-US" sz="3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dirty="0" smtClean="0">
                <a:ea typeface="ＭＳ Ｐゴシック" pitchFamily="34" charset="-128"/>
              </a:rPr>
              <a:t>Common Core Mathematics</a:t>
            </a:r>
            <a:endParaRPr lang="en-US" sz="3600" b="1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71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565275"/>
            <a:ext cx="8326437" cy="5073650"/>
          </a:xfrm>
        </p:spPr>
        <p:txBody>
          <a:bodyPr vert="horz"/>
          <a:lstStyle/>
          <a:p>
            <a:pPr eaLnBrk="1" hangingPunct="1"/>
            <a:endParaRPr lang="en-US" sz="14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3000" dirty="0" smtClean="0">
                <a:ea typeface="ＭＳ Ｐゴシック" pitchFamily="34" charset="-128"/>
              </a:rPr>
              <a:t>Common Core adopted by </a:t>
            </a:r>
            <a:r>
              <a:rPr lang="en-US" sz="3000" dirty="0" smtClean="0">
                <a:ea typeface="ＭＳ Ｐゴシック" pitchFamily="34" charset="-128"/>
              </a:rPr>
              <a:t>47 states</a:t>
            </a:r>
            <a:endParaRPr lang="en-US" sz="3000" dirty="0" smtClean="0">
              <a:ea typeface="ＭＳ Ｐゴシック" pitchFamily="34" charset="-128"/>
            </a:endParaRPr>
          </a:p>
          <a:p>
            <a:pPr eaLnBrk="1" hangingPunct="1"/>
            <a:endParaRPr lang="en-US" sz="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3000" dirty="0" smtClean="0">
                <a:ea typeface="ＭＳ Ｐゴシック" pitchFamily="34" charset="-128"/>
              </a:rPr>
              <a:t>Current textbooks are not aligned to Common Core; they need to be replaced</a:t>
            </a:r>
          </a:p>
          <a:p>
            <a:pPr eaLnBrk="1" hangingPunct="1"/>
            <a:endParaRPr lang="en-US" sz="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3000" dirty="0" smtClean="0">
                <a:ea typeface="ＭＳ Ｐゴシック" pitchFamily="34" charset="-128"/>
              </a:rPr>
              <a:t>But, textbooks themselves are becoming obsolete; districts don’t want to buy new ones</a:t>
            </a:r>
          </a:p>
          <a:p>
            <a:pPr eaLnBrk="1" hangingPunct="1"/>
            <a:endParaRPr lang="en-US" sz="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3000" dirty="0" smtClean="0">
                <a:ea typeface="ＭＳ Ｐゴシック" pitchFamily="34" charset="-128"/>
              </a:rPr>
              <a:t>Free, highly effective, Common Core aligned course materials are critically important</a:t>
            </a:r>
          </a:p>
          <a:p>
            <a:pPr eaLnBrk="1" hangingPunct="1"/>
            <a:endParaRPr lang="en-US" sz="3000" dirty="0" smtClean="0">
              <a:ea typeface="ＭＳ Ｐゴシック" pitchFamily="34" charset="-128"/>
            </a:endParaRPr>
          </a:p>
          <a:p>
            <a:pPr eaLnBrk="1" hangingPunct="1"/>
            <a:endParaRPr lang="en-US" sz="3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00025" y="142875"/>
            <a:ext cx="8867775" cy="11430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ea typeface="ＭＳ Ｐゴシック" pitchFamily="34" charset="-128"/>
              </a:rPr>
              <a:t>Progressive Science Initiative (PSI) &amp; Progressive Mathematics Initiative (PMI)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5900" y="1857375"/>
            <a:ext cx="8699500" cy="4238625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/>
              <a:t>Developed in 1 NJ school: 1999 - present</a:t>
            </a:r>
            <a:endParaRPr lang="en-US" sz="3000" b="1" dirty="0"/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000" dirty="0"/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/>
              <a:t>Extended to 50+ NJ schools: 2007 – present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3000" dirty="0"/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/>
              <a:t>Extended to Argentina: 2010 - present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/>
              <a:t>Extending to  RI and CO: 2011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>
                <a:ea typeface="ＭＳ Ｐゴシック" pitchFamily="34" charset="-128"/>
              </a:rPr>
              <a:t>PMI </a:t>
            </a:r>
            <a:br>
              <a:rPr lang="en-US" sz="3600" smtClean="0">
                <a:ea typeface="ＭＳ Ｐゴシック" pitchFamily="34" charset="-128"/>
              </a:rPr>
            </a:br>
            <a:r>
              <a:rPr lang="en-US" sz="3600" smtClean="0">
                <a:ea typeface="ＭＳ Ｐゴシック" pitchFamily="34" charset="-128"/>
              </a:rPr>
              <a:t>Common Core Mathematics</a:t>
            </a:r>
            <a:endParaRPr lang="en-US" sz="3600" b="1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813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733550"/>
            <a:ext cx="8326437" cy="4905375"/>
          </a:xfrm>
        </p:spPr>
        <p:txBody>
          <a:bodyPr vert="horz"/>
          <a:lstStyle/>
          <a:p>
            <a:pPr eaLnBrk="1" hangingPunct="1"/>
            <a:endParaRPr lang="en-US" sz="14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PMI has Common Core K-8 courses</a:t>
            </a:r>
          </a:p>
          <a:p>
            <a:pPr eaLnBrk="1" hangingPunct="1"/>
            <a:endParaRPr lang="en-US" sz="30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Algebra I is currently aligned with the ADP Algebra I assessment</a:t>
            </a:r>
          </a:p>
          <a:p>
            <a:pPr eaLnBrk="1" hangingPunct="1"/>
            <a:endParaRPr lang="en-US" sz="30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All high school courses will be Common Core aligned for next fall, when they are needed</a:t>
            </a:r>
          </a:p>
          <a:p>
            <a:pPr eaLnBrk="1" hangingPunct="1"/>
            <a:endParaRPr lang="en-US" sz="3000" smtClean="0">
              <a:ea typeface="ＭＳ Ｐゴシック" pitchFamily="34" charset="-128"/>
            </a:endParaRPr>
          </a:p>
          <a:p>
            <a:pPr eaLnBrk="1" hangingPunct="1"/>
            <a:endParaRPr lang="en-US" sz="30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>
                <a:ea typeface="ＭＳ Ｐゴシック" pitchFamily="34" charset="-128"/>
              </a:rPr>
              <a:t>The Progressive Mathematics  Initiative (PMI)</a:t>
            </a:r>
            <a:endParaRPr lang="en-US" sz="3600" b="1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915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733550"/>
            <a:ext cx="8326437" cy="4905375"/>
          </a:xfrm>
        </p:spPr>
        <p:txBody>
          <a:bodyPr vert="horz"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000" b="1" smtClean="0">
                <a:ea typeface="ＭＳ Ｐゴシック" pitchFamily="34" charset="-128"/>
              </a:rPr>
              <a:t>College Algebra piloted at Kean University </a:t>
            </a:r>
          </a:p>
          <a:p>
            <a:pPr eaLnBrk="1" hangingPunct="1"/>
            <a:endParaRPr lang="en-US" sz="30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Used with students who had failed the course at least once, often multiple times</a:t>
            </a:r>
          </a:p>
          <a:p>
            <a:pPr eaLnBrk="1" hangingPunct="1">
              <a:buFont typeface="Wingdings" pitchFamily="2" charset="2"/>
              <a:buNone/>
            </a:pPr>
            <a:endParaRPr lang="en-US" sz="30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Better results on common assessments than sections with students who had not previously failed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263" y="1525588"/>
            <a:ext cx="778192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609600" y="153988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ea typeface="ＭＳ Ｐゴシック" pitchFamily="34" charset="-128"/>
              </a:rPr>
              <a:t>Learning Forward – National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smtClean="0">
                <a:ea typeface="ＭＳ Ｐゴシック" pitchFamily="34" charset="-128"/>
              </a:rPr>
              <a:t>Learning Forward – National Report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01638" y="1539875"/>
            <a:ext cx="85471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“The New Jersey Center for Teaching and Learning (NJCTL) has been doing </a:t>
            </a:r>
            <a:r>
              <a:rPr lang="en-US" sz="2800" b="1"/>
              <a:t>groundbreaking</a:t>
            </a:r>
            <a:r>
              <a:rPr lang="en-US" sz="2800"/>
              <a:t> professional development work in math and science instruction as well…using the innovative curriculum of 2006 New Jersey Teacher of the Year Robert Goodman…to create the Progressive Science Initiative….”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" y="4760913"/>
            <a:ext cx="852328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5302250"/>
            <a:ext cx="49752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5357813" y="1546225"/>
            <a:ext cx="3760787" cy="5260975"/>
            <a:chOff x="5143500" y="1518363"/>
            <a:chExt cx="3761064" cy="5260618"/>
          </a:xfrm>
        </p:grpSpPr>
        <p:pic>
          <p:nvPicPr>
            <p:cNvPr id="5223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0" y="1518363"/>
              <a:ext cx="3680503" cy="52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24003" y="1518363"/>
              <a:ext cx="80561" cy="5260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28" name="Rounded Rectangular Callout 5"/>
          <p:cNvSpPr>
            <a:spLocks noChangeArrowheads="1"/>
          </p:cNvSpPr>
          <p:nvPr/>
        </p:nvSpPr>
        <p:spPr bwMode="auto">
          <a:xfrm>
            <a:off x="276225" y="2967038"/>
            <a:ext cx="4860925" cy="2155825"/>
          </a:xfrm>
          <a:prstGeom prst="wedgeRoundRectCallout">
            <a:avLst>
              <a:gd name="adj1" fmla="val 55352"/>
              <a:gd name="adj2" fmla="val -90463"/>
              <a:gd name="adj3" fmla="val 16667"/>
            </a:avLst>
          </a:prstGeom>
          <a:solidFill>
            <a:schemeClr val="accent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The Progressive Science Initiative and the Progressive Mathematics Initiative: an effective new approach to student learning and teacher training – SMART Technologies and New Jersey Center for Teaching and Learning</a:t>
            </a: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47775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054225" y="74613"/>
            <a:ext cx="57340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Arial Black" pitchFamily="34" charset="0"/>
              </a:rPr>
              <a:t>2011 IMS </a:t>
            </a:r>
          </a:p>
          <a:p>
            <a:pPr algn="ctr"/>
            <a:r>
              <a:rPr lang="en-US" sz="3200" b="1">
                <a:latin typeface="Arial Black" pitchFamily="34" charset="0"/>
              </a:rPr>
              <a:t>Learning Impact Award</a:t>
            </a:r>
            <a:endParaRPr lang="en-US" sz="32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Content Placeholder 4" descr="CTL glass-plaqu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85900" y="1570038"/>
            <a:ext cx="6580188" cy="5068887"/>
          </a:xfrm>
        </p:spPr>
      </p:pic>
      <p:sp>
        <p:nvSpPr>
          <p:cNvPr id="53251" name="Rectangle 6"/>
          <p:cNvSpPr>
            <a:spLocks noChangeArrowheads="1"/>
          </p:cNvSpPr>
          <p:nvPr/>
        </p:nvSpPr>
        <p:spPr bwMode="auto">
          <a:xfrm>
            <a:off x="790575" y="338138"/>
            <a:ext cx="7519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2011 IMS Learning Impact Award</a:t>
            </a:r>
            <a:endParaRPr lang="en-US" sz="32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smtClean="0">
                <a:solidFill>
                  <a:srgbClr val="1E1E1E"/>
                </a:solidFill>
                <a:ea typeface="ＭＳ Ｐゴシック" pitchFamily="34" charset="-128"/>
              </a:rPr>
              <a:t>www.njctl.org</a:t>
            </a:r>
            <a:endParaRPr lang="en-US" sz="3200" smtClean="0">
              <a:ea typeface="ＭＳ Ｐゴシック" pitchFamily="34" charset="-128"/>
            </a:endParaRP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" y="1606550"/>
            <a:ext cx="7562850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390525" y="228600"/>
            <a:ext cx="8553450" cy="99060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Free Digital Course Content</a:t>
            </a:r>
          </a:p>
        </p:txBody>
      </p:sp>
      <p:sp>
        <p:nvSpPr>
          <p:cNvPr id="5529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1690688"/>
            <a:ext cx="8153400" cy="5024437"/>
          </a:xfrm>
        </p:spPr>
        <p:txBody>
          <a:bodyPr vert="horz"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22 Courses Posted </a:t>
            </a:r>
          </a:p>
          <a:p>
            <a:pPr eaLnBrk="1" hangingPunct="1"/>
            <a:endParaRPr lang="en-US" sz="320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800" smtClean="0">
                <a:ea typeface="ＭＳ Ｐゴシック" pitchFamily="34" charset="-128"/>
              </a:rPr>
              <a:t>Most of K-12 Mathematics </a:t>
            </a:r>
          </a:p>
          <a:p>
            <a:pPr eaLnBrk="1" hangingPunct="1"/>
            <a:endParaRPr lang="en-US" sz="280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800" smtClean="0">
                <a:ea typeface="ＭＳ Ｐゴシック" pitchFamily="34" charset="-128"/>
              </a:rPr>
              <a:t>College Algebra</a:t>
            </a:r>
          </a:p>
          <a:p>
            <a:pPr eaLnBrk="1" hangingPunct="1"/>
            <a:endParaRPr lang="en-US" sz="280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800" smtClean="0">
                <a:ea typeface="ＭＳ Ｐゴシック" pitchFamily="34" charset="-128"/>
              </a:rPr>
              <a:t>Most of High School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390525" y="228600"/>
            <a:ext cx="8553450" cy="99060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Free Digital Course Content</a:t>
            </a:r>
          </a:p>
        </p:txBody>
      </p:sp>
      <p:sp>
        <p:nvSpPr>
          <p:cNvPr id="5632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2133600"/>
            <a:ext cx="8153400" cy="3754438"/>
          </a:xfrm>
        </p:spPr>
        <p:txBody>
          <a:bodyPr vert="horz"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Everyone can see all the content, but the assessments, at </a:t>
            </a:r>
            <a:r>
              <a:rPr lang="en-US" sz="3200" smtClean="0">
                <a:ea typeface="ＭＳ Ｐゴシック" pitchFamily="34" charset="-128"/>
                <a:hlinkClick r:id="rId2"/>
              </a:rPr>
              <a:t>www.njctl.org</a:t>
            </a:r>
            <a:endParaRPr lang="en-US" sz="3200" smtClean="0">
              <a:ea typeface="ＭＳ Ｐゴシック" pitchFamily="34" charset="-128"/>
            </a:endParaRPr>
          </a:p>
          <a:p>
            <a:pPr eaLnBrk="1" hangingPunct="1"/>
            <a:endParaRPr lang="en-US" sz="3200" smtClean="0">
              <a:ea typeface="ＭＳ Ｐゴシック" pitchFamily="34" charset="-128"/>
            </a:endParaRPr>
          </a:p>
          <a:p>
            <a:pPr eaLnBrk="1" hangingPunct="1"/>
            <a:r>
              <a:rPr lang="en-US" sz="3200" smtClean="0">
                <a:ea typeface="ＭＳ Ｐゴシック" pitchFamily="34" charset="-128"/>
              </a:rPr>
              <a:t>Free registration for teachers to get access to all assessments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The Progressive Mathematics  Initiative (PMI)</a:t>
            </a:r>
            <a:endParaRPr lang="en-US" sz="3200" b="1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734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538288"/>
            <a:ext cx="8326437" cy="5100637"/>
          </a:xfrm>
        </p:spPr>
        <p:txBody>
          <a:bodyPr vert="horz"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000" b="1" dirty="0" smtClean="0">
                <a:ea typeface="ＭＳ Ｐゴシック" pitchFamily="34" charset="-128"/>
              </a:rPr>
              <a:t>Freely Available Mathematics Courses</a:t>
            </a:r>
          </a:p>
          <a:p>
            <a:pPr eaLnBrk="1" hangingPunct="1">
              <a:buFont typeface="Wingdings" pitchFamily="2" charset="2"/>
              <a:buNone/>
            </a:pPr>
            <a:endParaRPr lang="en-US" sz="16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3000" dirty="0" smtClean="0">
                <a:ea typeface="ＭＳ Ｐゴシック" pitchFamily="34" charset="-128"/>
              </a:rPr>
              <a:t>Kindergarten 			</a:t>
            </a:r>
            <a:r>
              <a:rPr lang="en-US" sz="3000" dirty="0" smtClean="0">
                <a:ea typeface="ＭＳ Ｐゴシック" pitchFamily="34" charset="-128"/>
              </a:rPr>
              <a:t>Grade 8 (&amp; Algebra) </a:t>
            </a:r>
            <a:endParaRPr lang="en-US" sz="30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3000" dirty="0" smtClean="0">
                <a:ea typeface="ＭＳ Ｐゴシック" pitchFamily="34" charset="-128"/>
              </a:rPr>
              <a:t>Grade 1				Algebra I</a:t>
            </a:r>
          </a:p>
          <a:p>
            <a:pPr eaLnBrk="1" hangingPunct="1"/>
            <a:r>
              <a:rPr lang="en-US" sz="3000" dirty="0" smtClean="0">
                <a:ea typeface="ＭＳ Ｐゴシック" pitchFamily="34" charset="-128"/>
              </a:rPr>
              <a:t>Grade 2				Geometry </a:t>
            </a:r>
          </a:p>
          <a:p>
            <a:pPr eaLnBrk="1" hangingPunct="1"/>
            <a:r>
              <a:rPr lang="en-US" sz="3000" dirty="0" smtClean="0">
                <a:ea typeface="ＭＳ Ｐゴシック" pitchFamily="34" charset="-128"/>
              </a:rPr>
              <a:t>Grade 3				Algebra II</a:t>
            </a:r>
          </a:p>
          <a:p>
            <a:pPr eaLnBrk="1" hangingPunct="1"/>
            <a:r>
              <a:rPr lang="en-US" sz="3000" dirty="0" smtClean="0">
                <a:ea typeface="ＭＳ Ｐゴシック" pitchFamily="34" charset="-128"/>
              </a:rPr>
              <a:t>Grade 4				Pre-Calculus</a:t>
            </a:r>
          </a:p>
          <a:p>
            <a:pPr eaLnBrk="1" hangingPunct="1"/>
            <a:r>
              <a:rPr lang="en-US" sz="3000" dirty="0" smtClean="0">
                <a:ea typeface="ＭＳ Ｐゴシック" pitchFamily="34" charset="-128"/>
              </a:rPr>
              <a:t>Grade 5				AP Calculus</a:t>
            </a:r>
          </a:p>
          <a:p>
            <a:pPr eaLnBrk="1" hangingPunct="1"/>
            <a:r>
              <a:rPr lang="en-US" sz="3000" dirty="0" smtClean="0">
                <a:ea typeface="ＭＳ Ｐゴシック" pitchFamily="34" charset="-128"/>
              </a:rPr>
              <a:t>Grade 6				College Algebra</a:t>
            </a:r>
          </a:p>
          <a:p>
            <a:pPr eaLnBrk="1" hangingPunct="1"/>
            <a:r>
              <a:rPr lang="en-US" sz="3000" dirty="0" smtClean="0">
                <a:ea typeface="ＭＳ Ｐゴシック" pitchFamily="34" charset="-128"/>
              </a:rPr>
              <a:t>Grade </a:t>
            </a:r>
            <a:r>
              <a:rPr lang="en-US" sz="3000" dirty="0" smtClean="0">
                <a:ea typeface="ＭＳ Ｐゴシック" pitchFamily="34" charset="-128"/>
              </a:rPr>
              <a:t>7 (&amp; Accelerated)</a:t>
            </a:r>
            <a:endParaRPr lang="en-US" sz="3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00025" y="142875"/>
            <a:ext cx="8867775" cy="11430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ea typeface="ＭＳ Ｐゴシック" pitchFamily="34" charset="-128"/>
              </a:rPr>
              <a:t>Teacher Training: New Jersey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58813" y="1606550"/>
            <a:ext cx="8032750" cy="4767263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sz="3000" smtClean="0">
                <a:ea typeface="ＭＳ Ｐゴシック" pitchFamily="34" charset="-128"/>
              </a:rPr>
              <a:t>In last two years, we created about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sz="12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70 new physics teachers </a:t>
            </a:r>
          </a:p>
          <a:p>
            <a:pPr marL="457200" indent="-457200" eaLnBrk="1" hangingPunct="1">
              <a:buFont typeface="Arial" charset="0"/>
              <a:buChar char="•"/>
            </a:pPr>
            <a:endParaRPr lang="en-US" sz="12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25 new chemistry teachers</a:t>
            </a:r>
          </a:p>
          <a:p>
            <a:pPr marL="457200" indent="-457200" eaLnBrk="1" hangingPunct="1">
              <a:buFont typeface="Arial" charset="0"/>
              <a:buChar char="•"/>
            </a:pPr>
            <a:endParaRPr lang="en-US" sz="28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sz="2800" smtClean="0">
                <a:ea typeface="ＭＳ Ｐゴシック" pitchFamily="34" charset="-128"/>
              </a:rPr>
              <a:t>And trained in PSI-PMI Methods about</a:t>
            </a:r>
          </a:p>
          <a:p>
            <a:pPr marL="457200" indent="-457200" eaLnBrk="1" hangingPunct="1">
              <a:buFont typeface="Arial" charset="0"/>
              <a:buChar char="•"/>
            </a:pPr>
            <a:endParaRPr lang="en-US" sz="12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25 already certified science teachers</a:t>
            </a:r>
          </a:p>
          <a:p>
            <a:pPr marL="457200" indent="-457200" eaLnBrk="1" hangingPunct="1">
              <a:buFont typeface="Arial" charset="0"/>
              <a:buChar char="•"/>
            </a:pPr>
            <a:endParaRPr lang="en-US" sz="12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100 already certified mathematics teachers</a:t>
            </a:r>
          </a:p>
          <a:p>
            <a:pPr marL="457200" indent="-457200" eaLnBrk="1" hangingPunct="1">
              <a:buFont typeface="Arial" charset="0"/>
              <a:buChar char="•"/>
            </a:pPr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endParaRPr lang="en-US" sz="30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The Progressive Mathematics  Initiative (PMI)</a:t>
            </a:r>
            <a:endParaRPr lang="en-US" sz="3200" b="1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837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538288"/>
            <a:ext cx="8326437" cy="5100637"/>
          </a:xfrm>
        </p:spPr>
        <p:txBody>
          <a:bodyPr vert="horz"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000" b="1" smtClean="0">
                <a:ea typeface="ＭＳ Ｐゴシック" pitchFamily="34" charset="-128"/>
              </a:rPr>
              <a:t>Freely Available Science Courses</a:t>
            </a:r>
          </a:p>
          <a:p>
            <a:pPr eaLnBrk="1" hangingPunct="1">
              <a:buFont typeface="Wingdings" pitchFamily="2" charset="2"/>
              <a:buNone/>
            </a:pPr>
            <a:endParaRPr lang="en-US" sz="10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Algebra-Based Physics 	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AP Physics B (trigonometry based)		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AP Physics C: Mechanics (calculus based)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AP Physics C: E&amp;M (calculus based)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Chemistry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AP Chemistry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Biology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AP Biology (being completed now)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390525" y="228600"/>
            <a:ext cx="8553450" cy="99060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Free Digital Course Content</a:t>
            </a:r>
          </a:p>
        </p:txBody>
      </p:sp>
      <p:sp>
        <p:nvSpPr>
          <p:cNvPr id="593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1690688"/>
            <a:ext cx="8153400" cy="5024437"/>
          </a:xfrm>
        </p:spPr>
        <p:txBody>
          <a:bodyPr vert="horz"/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About 40,000 slides</a:t>
            </a:r>
          </a:p>
          <a:p>
            <a:pPr eaLnBrk="1" hangingPunct="1"/>
            <a:endParaRPr lang="en-US" sz="320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3200" smtClean="0">
                <a:ea typeface="ＭＳ Ｐゴシック" pitchFamily="34" charset="-128"/>
              </a:rPr>
              <a:t>50+ writers</a:t>
            </a:r>
          </a:p>
          <a:p>
            <a:pPr eaLnBrk="1" hangingPunct="1"/>
            <a:endParaRPr lang="en-US" sz="320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3200" smtClean="0">
                <a:ea typeface="ＭＳ Ｐゴシック" pitchFamily="34" charset="-128"/>
              </a:rPr>
              <a:t>At 30 second per slide, it would take 300 hours to see them all</a:t>
            </a:r>
          </a:p>
          <a:p>
            <a:pPr eaLnBrk="1" hangingPunct="1"/>
            <a:endParaRPr lang="en-US" sz="3200" smtClean="0">
              <a:ea typeface="ＭＳ Ｐゴシック" pitchFamily="34" charset="-128"/>
            </a:endParaRPr>
          </a:p>
          <a:p>
            <a:pPr eaLnBrk="1" hangingPunct="1"/>
            <a:r>
              <a:rPr lang="en-US" sz="3200" smtClean="0">
                <a:ea typeface="ＭＳ Ｐゴシック" pitchFamily="34" charset="-128"/>
              </a:rPr>
              <a:t>Growing rapidly</a:t>
            </a:r>
          </a:p>
          <a:p>
            <a:pPr eaLnBrk="1" hangingPunct="1"/>
            <a:endParaRPr lang="en-US" sz="3200" smtClean="0">
              <a:ea typeface="ＭＳ Ｐゴシック" pitchFamily="34" charset="-128"/>
            </a:endParaRPr>
          </a:p>
          <a:p>
            <a:pPr eaLnBrk="1" hangingPunct="1"/>
            <a:endParaRPr lang="en-US" sz="32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340725" cy="869950"/>
          </a:xfrm>
        </p:spPr>
        <p:txBody>
          <a:bodyPr/>
          <a:lstStyle/>
          <a:p>
            <a:pPr algn="ctr"/>
            <a:r>
              <a:rPr lang="en-US" sz="3200" smtClean="0">
                <a:ea typeface="ＭＳ Ｐゴシック" pitchFamily="34" charset="-128"/>
              </a:rPr>
              <a:t>September Web Site Analytics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2281238"/>
            <a:ext cx="8950325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340725" cy="869950"/>
          </a:xfrm>
        </p:spPr>
        <p:txBody>
          <a:bodyPr/>
          <a:lstStyle/>
          <a:p>
            <a:pPr algn="ctr"/>
            <a:r>
              <a:rPr lang="en-US" sz="3200" smtClean="0">
                <a:ea typeface="ＭＳ Ｐゴシック" pitchFamily="34" charset="-128"/>
              </a:rPr>
              <a:t>September Web Site Analytics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8" y="1538288"/>
            <a:ext cx="7613650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340725" cy="869950"/>
          </a:xfrm>
        </p:spPr>
        <p:txBody>
          <a:bodyPr/>
          <a:lstStyle/>
          <a:p>
            <a:pPr algn="ctr"/>
            <a:r>
              <a:rPr lang="en-US" sz="3200" smtClean="0">
                <a:ea typeface="ＭＳ Ｐゴシック" pitchFamily="34" charset="-128"/>
              </a:rPr>
              <a:t>September Web Site Analytics</a:t>
            </a: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325" y="1560513"/>
            <a:ext cx="7656513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340725" cy="869950"/>
          </a:xfrm>
        </p:spPr>
        <p:txBody>
          <a:bodyPr/>
          <a:lstStyle/>
          <a:p>
            <a:pPr algn="ctr"/>
            <a:r>
              <a:rPr lang="en-US" sz="3200" smtClean="0">
                <a:ea typeface="ＭＳ Ｐゴシック" pitchFamily="34" charset="-128"/>
              </a:rPr>
              <a:t>September Web Site Analytics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988" y="1558925"/>
            <a:ext cx="7704137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Students and Teachers  </a:t>
            </a:r>
            <a:br>
              <a:rPr lang="en-US" sz="3200" smtClean="0">
                <a:ea typeface="ＭＳ Ｐゴシック" pitchFamily="34" charset="-128"/>
              </a:rPr>
            </a:br>
            <a:r>
              <a:rPr lang="en-US" sz="3200" smtClean="0">
                <a:ea typeface="ＭＳ Ｐゴシック" pitchFamily="34" charset="-128"/>
              </a:rPr>
              <a:t>Learning Communities</a:t>
            </a:r>
          </a:p>
        </p:txBody>
      </p:sp>
      <p:sp>
        <p:nvSpPr>
          <p:cNvPr id="6451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1600200"/>
            <a:ext cx="8153400" cy="4972050"/>
          </a:xfrm>
        </p:spPr>
        <p:txBody>
          <a:bodyPr vert="horz"/>
          <a:lstStyle/>
          <a:p>
            <a:pPr eaLnBrk="1" hangingPunct="1"/>
            <a:r>
              <a:rPr lang="en-US" sz="3000" smtClean="0">
                <a:ea typeface="ＭＳ Ｐゴシック" pitchFamily="34" charset="-128"/>
              </a:rPr>
              <a:t>Now, thousands of students are taking the same courses, this could scale up to hundreds of thousands</a:t>
            </a:r>
            <a:endParaRPr lang="en-US" sz="3000" b="1" smtClean="0">
              <a:ea typeface="ＭＳ Ｐゴシック" pitchFamily="34" charset="-128"/>
            </a:endParaRPr>
          </a:p>
          <a:p>
            <a:pPr eaLnBrk="1" hangingPunct="1"/>
            <a:endParaRPr lang="en-US" sz="14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Now, hundreds of teachers are teaching the same courses, this could scale up to tens of thousands </a:t>
            </a:r>
          </a:p>
          <a:p>
            <a:pPr eaLnBrk="1" hangingPunct="1"/>
            <a:endParaRPr lang="en-US" sz="14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This provides a foundation for large scale global collaboration through internet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390525" y="228600"/>
            <a:ext cx="8553450" cy="99060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Curriculum Accessibility Project</a:t>
            </a:r>
          </a:p>
        </p:txBody>
      </p:sp>
      <p:sp>
        <p:nvSpPr>
          <p:cNvPr id="6349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1690688"/>
            <a:ext cx="7954963" cy="4643437"/>
          </a:xfrm>
        </p:spPr>
        <p:txBody>
          <a:bodyPr vert="horz"/>
          <a:lstStyle/>
          <a:p>
            <a:pPr eaLnBrk="1" hangingPunct="1">
              <a:defRPr/>
            </a:pPr>
            <a:r>
              <a:rPr lang="en-US" sz="3200" dirty="0" smtClean="0">
                <a:ea typeface="ＭＳ Ｐゴシック" pitchFamily="34" charset="-128"/>
              </a:rPr>
              <a:t>SMART Notebook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pitchFamily="34" charset="-128"/>
              </a:rPr>
              <a:t>The only format for current content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pitchFamily="34" charset="-128"/>
              </a:rPr>
              <a:t>Largest market share of Interactive White Boards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pitchFamily="34" charset="-128"/>
              </a:rPr>
              <a:t>Software free on our site</a:t>
            </a:r>
          </a:p>
          <a:p>
            <a:pPr marL="366713" lvl="1" indent="0" eaLnBrk="1" hangingPunct="1">
              <a:buFont typeface="Wingdings 2" pitchFamily="18" charset="2"/>
              <a:buNone/>
              <a:defRPr/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sz="3200" dirty="0" smtClean="0">
                <a:ea typeface="ＭＳ Ｐゴシック" pitchFamily="34" charset="-128"/>
              </a:rPr>
              <a:t>PowerPoint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pitchFamily="34" charset="-128"/>
              </a:rPr>
              <a:t>Easier access for casual visitors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pitchFamily="34" charset="-128"/>
              </a:rPr>
              <a:t>Accessible on all devices (computers, laptops, tablets, phones, etc.)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pitchFamily="34" charset="-128"/>
              </a:rPr>
              <a:t>Important for one to one initiatives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90525" y="228600"/>
            <a:ext cx="8553450" cy="99060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Free Self Taught Virtual Courses</a:t>
            </a:r>
          </a:p>
        </p:txBody>
      </p:sp>
      <p:sp>
        <p:nvSpPr>
          <p:cNvPr id="6656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1771650"/>
            <a:ext cx="8153400" cy="4943475"/>
          </a:xfrm>
        </p:spPr>
        <p:txBody>
          <a:bodyPr vert="horz"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PowerPoint with YouTube Hyperlinks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All formative assessment questions answered in video recordings by students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Already completed 450 formative assessment problems, all of Algebra Based Physics</a:t>
            </a:r>
          </a:p>
          <a:p>
            <a:pPr lvl="2" eaLnBrk="1" hangingPunct="1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390525" y="228600"/>
            <a:ext cx="8553450" cy="99060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Training Courses</a:t>
            </a:r>
          </a:p>
        </p:txBody>
      </p:sp>
      <p:sp>
        <p:nvSpPr>
          <p:cNvPr id="6758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1690688"/>
            <a:ext cx="8153400" cy="5024437"/>
          </a:xfrm>
        </p:spPr>
        <p:txBody>
          <a:bodyPr vert="horz"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Current Model – Face to Face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Will post online free self-directed training - Owner’s Manual for how to use online course content 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Will offer as a Moodle On-line Course, with instructor, for a lower fee than face-to-face</a:t>
            </a:r>
          </a:p>
          <a:p>
            <a:pPr lvl="2" eaLnBrk="1" hangingPunct="1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0025" y="142875"/>
            <a:ext cx="8867775" cy="11430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ea typeface="ＭＳ Ｐゴシック" pitchFamily="34" charset="-128"/>
              </a:rPr>
              <a:t>Teacher Training: New Jersey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76275" y="1857375"/>
            <a:ext cx="7816850" cy="4238625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sz="3000" smtClean="0">
                <a:ea typeface="ＭＳ Ｐゴシック" pitchFamily="34" charset="-128"/>
              </a:rPr>
              <a:t>Those teachers taught, or are teaching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sz="12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10,000 students Physics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     500 students AP Physics B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   2500 students Chemistry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     150 students AP Chemistry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   4000 students mathematics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endParaRPr lang="en-US" sz="30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endParaRPr lang="en-US" sz="30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PSI-PMI Paradigm Shift</a:t>
            </a: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01638" y="1995488"/>
            <a:ext cx="8562975" cy="4405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Arthur Levine, president of the Woodrow Wilson National Fellowship Foundation, describes PSI-PMI in these words: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“There is a shift from teaching to learning, from working alone to collaboration, from passive to active learning, from analog to digital, from teaching a class to sharing authority for educating all the kids at a school, or beyond.”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PSI-PMI Paradigm Shift</a:t>
            </a:r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2250" y="1649413"/>
            <a:ext cx="8742363" cy="4918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For what world are we preparing our students?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0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smtClean="0">
                <a:ea typeface="ＭＳ Ｐゴシック" pitchFamily="34" charset="-128"/>
              </a:rPr>
              <a:t>Isolated work: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factual recall;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sitting quietly;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transcribing;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accepting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2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 </a:t>
            </a:r>
          </a:p>
        </p:txBody>
      </p:sp>
      <p:pic>
        <p:nvPicPr>
          <p:cNvPr id="69636" name="Picture 2" descr="C:\Users\Bob\Documents\Photo-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013" y="2298700"/>
            <a:ext cx="5335587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PSI-PMI Paradigm Shift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2250" y="1649413"/>
            <a:ext cx="8742363" cy="4918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For what world are we preparing our students?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0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2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2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smtClean="0">
                <a:ea typeface="ＭＳ Ｐゴシック" pitchFamily="34" charset="-128"/>
              </a:rPr>
              <a:t>Collaborative work: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critical thinking;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problem solving;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talking;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debating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questioning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200" smtClean="0">
              <a:ea typeface="ＭＳ Ｐゴシック" pitchFamily="34" charset="-128"/>
            </a:endParaRPr>
          </a:p>
        </p:txBody>
      </p:sp>
      <p:pic>
        <p:nvPicPr>
          <p:cNvPr id="70660" name="Picture 1" descr="C:\Users\User\Desktop\PSI Pics\DSCN2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8075" y="2262188"/>
            <a:ext cx="3249613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34" charset="-128"/>
              </a:rPr>
              <a:t>PSI-PMI Paradigm Shift</a:t>
            </a: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2119313"/>
            <a:ext cx="8153400" cy="4281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>
                <a:ea typeface="ＭＳ Ｐゴシック" pitchFamily="34" charset="-128"/>
              </a:rPr>
              <a:t>Digital technology has enabled a new paradigm for teaching and learning</a:t>
            </a:r>
          </a:p>
          <a:p>
            <a:pPr eaLnBrk="1" hangingPunct="1">
              <a:lnSpc>
                <a:spcPct val="90000"/>
              </a:lnSpc>
            </a:pPr>
            <a:endParaRPr lang="en-US" sz="32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smtClean="0">
                <a:ea typeface="ＭＳ Ｐゴシック" pitchFamily="34" charset="-128"/>
              </a:rPr>
              <a:t>There’s no reason to build a new system with the old paradigm. </a:t>
            </a:r>
          </a:p>
          <a:p>
            <a:pPr eaLnBrk="1" hangingPunct="1">
              <a:lnSpc>
                <a:spcPct val="90000"/>
              </a:lnSpc>
            </a:pPr>
            <a:endParaRPr lang="en-US" sz="32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smtClean="0">
                <a:ea typeface="ＭＳ Ｐゴシック" pitchFamily="34" charset="-128"/>
              </a:rPr>
              <a:t>Build with the new paradigm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5622925"/>
            <a:ext cx="8540750" cy="9969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800" i="1" smtClean="0">
                <a:solidFill>
                  <a:schemeClr val="tx2"/>
                </a:solidFill>
                <a:ea typeface="ＭＳ Ｐゴシック" pitchFamily="34" charset="-128"/>
              </a:rPr>
              <a:t>Empowering Teachers …Leading Change</a:t>
            </a:r>
            <a:endParaRPr lang="en-US" sz="1400" i="1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algn="ctr">
              <a:buFont typeface="Arial" charset="0"/>
              <a:buNone/>
            </a:pPr>
            <a:r>
              <a:rPr lang="en-US" sz="2800" i="1" smtClean="0">
                <a:solidFill>
                  <a:schemeClr val="tx2"/>
                </a:solidFill>
                <a:ea typeface="ＭＳ Ｐゴシック" pitchFamily="34" charset="-128"/>
              </a:rPr>
              <a:t>www.njctl.org</a:t>
            </a:r>
          </a:p>
          <a:p>
            <a:pPr algn="ctr">
              <a:buFont typeface="Arial" charset="0"/>
              <a:buNone/>
            </a:pPr>
            <a:endParaRPr lang="en-US" sz="2800" i="1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>
              <a:buFont typeface="Arial" charset="0"/>
              <a:buNone/>
            </a:pPr>
            <a:endParaRPr lang="en-US" i="1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pic>
        <p:nvPicPr>
          <p:cNvPr id="72707" name="Picture 5" descr="C4TL_color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1841500"/>
            <a:ext cx="2227263" cy="3562350"/>
          </a:xfrm>
        </p:spPr>
      </p:pic>
      <p:sp>
        <p:nvSpPr>
          <p:cNvPr id="72708" name="Title 1"/>
          <p:cNvSpPr txBox="1">
            <a:spLocks/>
          </p:cNvSpPr>
          <p:nvPr/>
        </p:nvSpPr>
        <p:spPr bwMode="auto">
          <a:xfrm>
            <a:off x="612775" y="228600"/>
            <a:ext cx="8153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 Black" pitchFamily="34" charset="0"/>
              </a:rPr>
              <a:t>New Jersey </a:t>
            </a:r>
          </a:p>
          <a:p>
            <a:pPr algn="ctr"/>
            <a:r>
              <a:rPr lang="en-US" sz="3200">
                <a:solidFill>
                  <a:schemeClr val="tx2"/>
                </a:solidFill>
                <a:latin typeface="Arial Black" pitchFamily="34" charset="0"/>
              </a:rPr>
              <a:t>Center for Teaching and Learning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00025" y="142875"/>
            <a:ext cx="8867775" cy="11430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ea typeface="ＭＳ Ｐゴシック" pitchFamily="34" charset="-128"/>
              </a:rPr>
              <a:t>Teacher Training: Other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5900" y="1857375"/>
            <a:ext cx="8699500" cy="4502150"/>
          </a:xfrm>
        </p:spPr>
        <p:txBody>
          <a:bodyPr>
            <a:normAutofit fontScale="925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500" dirty="0" smtClean="0"/>
              <a:t>Rhode Island</a:t>
            </a:r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700" dirty="0" smtClean="0"/>
              <a:t>Pilot started with summer 2011 training of 4 teachers</a:t>
            </a:r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700" dirty="0" smtClean="0"/>
              <a:t>Should start training new teachers, with local trainers, in July, 2012</a:t>
            </a:r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3000" dirty="0"/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500" dirty="0" smtClean="0"/>
              <a:t>Colorado</a:t>
            </a:r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700" dirty="0" err="1" smtClean="0"/>
              <a:t>Morgridge</a:t>
            </a:r>
            <a:r>
              <a:rPr lang="en-US" sz="2700" dirty="0" smtClean="0"/>
              <a:t> Family Foundation funding implementation</a:t>
            </a:r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700" dirty="0" smtClean="0"/>
              <a:t>Working with districts with more than 250k students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3000" dirty="0"/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000" dirty="0" smtClean="0"/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700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0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00025" y="142875"/>
            <a:ext cx="8867775" cy="11430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ea typeface="ＭＳ Ｐゴシック" pitchFamily="34" charset="-128"/>
              </a:rPr>
              <a:t>Argentina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5900" y="1649413"/>
            <a:ext cx="8699500" cy="4876800"/>
          </a:xfrm>
        </p:spPr>
        <p:txBody>
          <a:bodyPr>
            <a:normAutofit fontScale="92500"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/>
              <a:t>2011 Results</a:t>
            </a:r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Spanish translations of physics and some math</a:t>
            </a:r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Created 10 trainers</a:t>
            </a:r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Created 25 new physics teachers</a:t>
            </a:r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Trained 25 math teachers</a:t>
            </a:r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7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100" dirty="0" smtClean="0"/>
              <a:t>2012 Plan</a:t>
            </a:r>
          </a:p>
          <a:p>
            <a:pPr marL="731837" lvl="2" indent="-457200" eaLnBrk="1" fontAlgn="auto" hangingPunct="1">
              <a:spcBef>
                <a:spcPts val="700"/>
              </a:spcBef>
              <a:spcAft>
                <a:spcPts val="0"/>
              </a:spcAft>
              <a:buSzPct val="60000"/>
              <a:buFont typeface="Arial"/>
              <a:buChar char="•"/>
              <a:defRPr/>
            </a:pPr>
            <a:r>
              <a:rPr lang="en-US" sz="2800" dirty="0" smtClean="0"/>
              <a:t>Spanish translations of Chemistry,  AP Physics B, and more mathematics</a:t>
            </a:r>
          </a:p>
          <a:p>
            <a:pPr marL="731837" lvl="2" indent="-457200" eaLnBrk="1" fontAlgn="auto" hangingPunct="1">
              <a:spcBef>
                <a:spcPts val="700"/>
              </a:spcBef>
              <a:spcAft>
                <a:spcPts val="0"/>
              </a:spcAft>
              <a:buSzPct val="60000"/>
              <a:buFont typeface="Arial"/>
              <a:buChar char="•"/>
              <a:defRPr/>
            </a:pPr>
            <a:r>
              <a:rPr lang="en-US" sz="2800" dirty="0" smtClean="0"/>
              <a:t>Creating new 20 new trainers and training 100 new teachers</a:t>
            </a:r>
          </a:p>
          <a:p>
            <a:pPr marL="731837" lvl="2" indent="-457200" eaLnBrk="1" fontAlgn="auto" hangingPunct="1">
              <a:spcBef>
                <a:spcPts val="700"/>
              </a:spcBef>
              <a:spcAft>
                <a:spcPts val="0"/>
              </a:spcAft>
              <a:buSzPct val="60000"/>
              <a:buFont typeface="Arial"/>
              <a:buChar char="•"/>
              <a:defRPr/>
            </a:pPr>
            <a:endParaRPr lang="en-US" sz="2800" dirty="0" smtClean="0"/>
          </a:p>
          <a:p>
            <a:pPr marL="777875" lvl="1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0025" y="142875"/>
            <a:ext cx="8867775" cy="11430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ea typeface="ＭＳ Ｐゴシック" pitchFamily="34" charset="-128"/>
              </a:rPr>
              <a:t>Africa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95288" y="1857375"/>
            <a:ext cx="8520112" cy="4238625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sz="2800" smtClean="0">
                <a:ea typeface="ＭＳ Ｐゴシック" pitchFamily="34" charset="-128"/>
              </a:rPr>
              <a:t>World Bank Mission to The Gambia in December</a:t>
            </a:r>
          </a:p>
          <a:p>
            <a:pPr marL="457200" indent="-457200" eaLnBrk="1" hangingPunct="1">
              <a:buFont typeface="Arial" charset="0"/>
              <a:buChar char="•"/>
            </a:pPr>
            <a:endParaRPr lang="en-US" sz="28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Proposal to pilot a Train the Trainers model</a:t>
            </a:r>
          </a:p>
          <a:p>
            <a:pPr marL="457200" indent="-457200" eaLnBrk="1" hangingPunct="1">
              <a:buFont typeface="Arial" charset="0"/>
              <a:buChar char="•"/>
            </a:pPr>
            <a:endParaRPr lang="en-US" sz="28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Scalable to all of The Gambia</a:t>
            </a:r>
          </a:p>
          <a:p>
            <a:pPr marL="457200" indent="-457200" eaLnBrk="1" hangingPunct="1">
              <a:buFont typeface="Arial" charset="0"/>
              <a:buChar char="•"/>
            </a:pPr>
            <a:endParaRPr lang="en-US" sz="2800" smtClean="0">
              <a:ea typeface="ＭＳ Ｐゴシック" pitchFamily="34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800" smtClean="0">
                <a:ea typeface="ＭＳ Ｐゴシック" pitchFamily="34" charset="-128"/>
              </a:rPr>
              <a:t>Then, the African Union (600,000 schools)</a:t>
            </a:r>
          </a:p>
          <a:p>
            <a:pPr marL="777875" lvl="1" indent="-457200" eaLnBrk="1" hangingPunct="1">
              <a:buFont typeface="Arial" charset="0"/>
              <a:buChar char="•"/>
            </a:pPr>
            <a:endParaRPr lang="en-US" sz="28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Urban Pop">
    <a:dk1>
      <a:srgbClr val="000000"/>
    </a:dk1>
    <a:lt1>
      <a:srgbClr val="FFFFFF"/>
    </a:lt1>
    <a:dk2>
      <a:srgbClr val="282828"/>
    </a:dk2>
    <a:lt2>
      <a:srgbClr val="D4D4D4"/>
    </a:lt2>
    <a:accent1>
      <a:srgbClr val="86CE24"/>
    </a:accent1>
    <a:accent2>
      <a:srgbClr val="00A2E6"/>
    </a:accent2>
    <a:accent3>
      <a:srgbClr val="FAC810"/>
    </a:accent3>
    <a:accent4>
      <a:srgbClr val="7D8F8C"/>
    </a:accent4>
    <a:accent5>
      <a:srgbClr val="D06B20"/>
    </a:accent5>
    <a:accent6>
      <a:srgbClr val="958B8B"/>
    </a:accent6>
    <a:hlink>
      <a:srgbClr val="FF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12981</TotalTime>
  <Words>1647</Words>
  <Application>Microsoft Office PowerPoint</Application>
  <PresentationFormat>On-screen Show (4:3)</PresentationFormat>
  <Paragraphs>387</Paragraphs>
  <Slides>64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Arial Black</vt:lpstr>
      <vt:lpstr>ＭＳ Ｐゴシック</vt:lpstr>
      <vt:lpstr>Wingdings</vt:lpstr>
      <vt:lpstr>Wingdings 2</vt:lpstr>
      <vt:lpstr>Calibri</vt:lpstr>
      <vt:lpstr>Median</vt:lpstr>
      <vt:lpstr>Microsoft Office Excel 97-2003 Worksheet</vt:lpstr>
      <vt:lpstr>SmartDraw</vt:lpstr>
      <vt:lpstr>Robert Goodman, Ed.D</vt:lpstr>
      <vt:lpstr>Slide 2</vt:lpstr>
      <vt:lpstr>Progressive Science Initiative (PSI) &amp; Progressive Mathematics Initiative (PMI)</vt:lpstr>
      <vt:lpstr>Progressive Science Initiative (PSI) &amp; Progressive Mathematics Initiative (PMI)</vt:lpstr>
      <vt:lpstr>Teacher Training: New Jersey</vt:lpstr>
      <vt:lpstr>Teacher Training: New Jersey</vt:lpstr>
      <vt:lpstr>Teacher Training: Other States</vt:lpstr>
      <vt:lpstr>Argentina</vt:lpstr>
      <vt:lpstr>Africa</vt:lpstr>
      <vt:lpstr>PSI-PMI Methods</vt:lpstr>
      <vt:lpstr>AP Performance and International Competitiveness</vt:lpstr>
      <vt:lpstr>AP Exams as a Goal</vt:lpstr>
      <vt:lpstr>Curriculum PSI Course Sequence: Grades 9 – 12 </vt:lpstr>
      <vt:lpstr>Curriculum PSI Course Sequence: Minimal Version </vt:lpstr>
      <vt:lpstr>Curriculum Traditional Course Sequence </vt:lpstr>
      <vt:lpstr>AP Science Exams Taken  (2010 – Bergen Tech vs. Normed State)</vt:lpstr>
      <vt:lpstr>AP Science Exams Passed  (2010 – Bergen Tech vs. Normed State)</vt:lpstr>
      <vt:lpstr>Pedagogy</vt:lpstr>
      <vt:lpstr>Pedagogy</vt:lpstr>
      <vt:lpstr>Pedagogy</vt:lpstr>
      <vt:lpstr>Formative Assessment</vt:lpstr>
      <vt:lpstr>Direct Instruction</vt:lpstr>
      <vt:lpstr>Direct Instruction</vt:lpstr>
      <vt:lpstr>Formative Assessment</vt:lpstr>
      <vt:lpstr>Formative Assessment</vt:lpstr>
      <vt:lpstr>Summative Assessment</vt:lpstr>
      <vt:lpstr>Implementing Beyond Teterboro</vt:lpstr>
      <vt:lpstr>Creating Science Teachers</vt:lpstr>
      <vt:lpstr>Slide 29</vt:lpstr>
      <vt:lpstr>New Teachers – June 2011</vt:lpstr>
      <vt:lpstr>Newark Physics Teachers (PSI began in 09-10)</vt:lpstr>
      <vt:lpstr>AP Physics B Participation Rates</vt:lpstr>
      <vt:lpstr>AP Physics B Participation Rates</vt:lpstr>
      <vt:lpstr>AP Physics B Participation Rates</vt:lpstr>
      <vt:lpstr>The Progressive Mathematics  Initiative (PMI)</vt:lpstr>
      <vt:lpstr>The Progressive Mathematics  Initiative (PMI)</vt:lpstr>
      <vt:lpstr>The Progressive Mathematics  Initiative (PMI)</vt:lpstr>
      <vt:lpstr>The Progressive Mathematics  Initiative (PMI)</vt:lpstr>
      <vt:lpstr>Common Core Mathematics</vt:lpstr>
      <vt:lpstr>PMI  Common Core Mathematics</vt:lpstr>
      <vt:lpstr>The Progressive Mathematics  Initiative (PMI)</vt:lpstr>
      <vt:lpstr>Learning Forward – National Report</vt:lpstr>
      <vt:lpstr>Learning Forward – National Report</vt:lpstr>
      <vt:lpstr>Slide 44</vt:lpstr>
      <vt:lpstr>Slide 45</vt:lpstr>
      <vt:lpstr>www.njctl.org</vt:lpstr>
      <vt:lpstr>Free Digital Course Content</vt:lpstr>
      <vt:lpstr>Free Digital Course Content</vt:lpstr>
      <vt:lpstr>The Progressive Mathematics  Initiative (PMI)</vt:lpstr>
      <vt:lpstr>The Progressive Mathematics  Initiative (PMI)</vt:lpstr>
      <vt:lpstr>Free Digital Course Content</vt:lpstr>
      <vt:lpstr>September Web Site Analytics</vt:lpstr>
      <vt:lpstr>September Web Site Analytics</vt:lpstr>
      <vt:lpstr>September Web Site Analytics</vt:lpstr>
      <vt:lpstr>September Web Site Analytics</vt:lpstr>
      <vt:lpstr>Students and Teachers   Learning Communities</vt:lpstr>
      <vt:lpstr>Curriculum Accessibility Project</vt:lpstr>
      <vt:lpstr>Free Self Taught Virtual Courses</vt:lpstr>
      <vt:lpstr>Training Courses</vt:lpstr>
      <vt:lpstr>PSI-PMI Paradigm Shift</vt:lpstr>
      <vt:lpstr>PSI-PMI Paradigm Shift</vt:lpstr>
      <vt:lpstr>PSI-PMI Paradigm Shift</vt:lpstr>
      <vt:lpstr>PSI-PMI Paradigm Shift</vt:lpstr>
      <vt:lpstr>Slide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Progressive Science Initiative  and the  Progressive Mathematics Initiative:  An Effective New Approach to Student Learning and Teacher Training  SMART Technologies and New Jersey Center for Teaching and Learning</dc:title>
  <dc:creator>Carrie Baretta</dc:creator>
  <cp:lastModifiedBy>Melissa</cp:lastModifiedBy>
  <cp:revision>225</cp:revision>
  <dcterms:created xsi:type="dcterms:W3CDTF">2011-05-08T16:36:00Z</dcterms:created>
  <dcterms:modified xsi:type="dcterms:W3CDTF">2012-02-21T14:52:39Z</dcterms:modified>
</cp:coreProperties>
</file>