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67" r:id="rId2"/>
    <p:sldId id="324" r:id="rId3"/>
    <p:sldId id="425" r:id="rId4"/>
    <p:sldId id="452" r:id="rId5"/>
    <p:sldId id="453" r:id="rId6"/>
    <p:sldId id="454" r:id="rId7"/>
    <p:sldId id="458" r:id="rId8"/>
    <p:sldId id="457" r:id="rId9"/>
    <p:sldId id="456" r:id="rId10"/>
    <p:sldId id="455" r:id="rId11"/>
    <p:sldId id="305" r:id="rId12"/>
    <p:sldId id="451" r:id="rId13"/>
    <p:sldId id="431" r:id="rId14"/>
    <p:sldId id="329" r:id="rId15"/>
    <p:sldId id="330" r:id="rId16"/>
    <p:sldId id="333" r:id="rId17"/>
    <p:sldId id="334" r:id="rId18"/>
    <p:sldId id="335" r:id="rId19"/>
    <p:sldId id="332" r:id="rId20"/>
    <p:sldId id="337" r:id="rId21"/>
    <p:sldId id="433" r:id="rId22"/>
    <p:sldId id="355" r:id="rId23"/>
    <p:sldId id="315" r:id="rId24"/>
    <p:sldId id="438" r:id="rId25"/>
    <p:sldId id="440" r:id="rId26"/>
    <p:sldId id="441" r:id="rId27"/>
    <p:sldId id="360" r:id="rId28"/>
    <p:sldId id="442" r:id="rId29"/>
    <p:sldId id="448" r:id="rId30"/>
    <p:sldId id="449" r:id="rId31"/>
    <p:sldId id="399" r:id="rId32"/>
    <p:sldId id="396" r:id="rId33"/>
    <p:sldId id="423" r:id="rId34"/>
    <p:sldId id="444" r:id="rId35"/>
    <p:sldId id="445" r:id="rId36"/>
    <p:sldId id="443" r:id="rId37"/>
    <p:sldId id="447" r:id="rId38"/>
    <p:sldId id="422" r:id="rId39"/>
    <p:sldId id="436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:p14="http://schemas.microsoft.com/office/powerpoint/2010/main" xmlns="" xmlns:mv="urn:schemas-microsoft-com:mac:vml" xmlns:mc="http://schemas.openxmlformats.org/markup-compatibility/2006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 snapToGrid="0" snapToObjects="1">
      <p:cViewPr>
        <p:scale>
          <a:sx n="60" d="100"/>
          <a:sy n="60" d="100"/>
        </p:scale>
        <p:origin x="-97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issa\Documents\PMI\ADP_Algebra_I_Data_with_2012_Enroll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4.1255343811329483E-2"/>
          <c:y val="1.8860186166373111E-2"/>
          <c:w val="0.69163693727230535"/>
          <c:h val="0.72187763172715602"/>
        </c:manualLayout>
      </c:layout>
      <c:barChart>
        <c:barDir val="col"/>
        <c:grouping val="stacked"/>
        <c:ser>
          <c:idx val="1"/>
          <c:order val="0"/>
          <c:tx>
            <c:v>Took in 7th Grade</c:v>
          </c:tx>
          <c:cat>
            <c:strRef>
              <c:f>'Comparison to whole 8th grade'!$B$1:$P$1</c:f>
              <c:strCache>
                <c:ptCount val="15"/>
                <c:pt idx="0">
                  <c:v>Egg Harbor City - 2010</c:v>
                </c:pt>
                <c:pt idx="1">
                  <c:v>Egg Harbor City - 2011</c:v>
                </c:pt>
                <c:pt idx="2">
                  <c:v>Egg Harbor City - 2012</c:v>
                </c:pt>
                <c:pt idx="4">
                  <c:v>Mendham - 2010</c:v>
                </c:pt>
                <c:pt idx="5">
                  <c:v>Mendham - 2011</c:v>
                </c:pt>
                <c:pt idx="6">
                  <c:v>Mendham - 2012</c:v>
                </c:pt>
                <c:pt idx="8">
                  <c:v>Florence - 2010</c:v>
                </c:pt>
                <c:pt idx="9">
                  <c:v>Florence - 2011</c:v>
                </c:pt>
                <c:pt idx="10">
                  <c:v>Florence - 2012</c:v>
                </c:pt>
                <c:pt idx="12">
                  <c:v>Tabernacle - 2010</c:v>
                </c:pt>
                <c:pt idx="13">
                  <c:v>Tabernacle - 2011</c:v>
                </c:pt>
                <c:pt idx="14">
                  <c:v>Tabernacle - 2012</c:v>
                </c:pt>
              </c:strCache>
            </c:strRef>
          </c:cat>
          <c:val>
            <c:numRef>
              <c:f>'Comparison to whole 8th grade'!$B$18:$P$18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4">
                  <c:v>0.15625000000000008</c:v>
                </c:pt>
                <c:pt idx="5">
                  <c:v>8.5365853658536661E-2</c:v>
                </c:pt>
                <c:pt idx="8">
                  <c:v>0</c:v>
                </c:pt>
                <c:pt idx="9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2"/>
          <c:order val="1"/>
          <c:tx>
            <c:v>Advanced Proficient</c:v>
          </c:tx>
          <c:cat>
            <c:strRef>
              <c:f>'Comparison to whole 8th grade'!$B$1:$P$1</c:f>
              <c:strCache>
                <c:ptCount val="15"/>
                <c:pt idx="0">
                  <c:v>Egg Harbor City - 2010</c:v>
                </c:pt>
                <c:pt idx="1">
                  <c:v>Egg Harbor City - 2011</c:v>
                </c:pt>
                <c:pt idx="2">
                  <c:v>Egg Harbor City - 2012</c:v>
                </c:pt>
                <c:pt idx="4">
                  <c:v>Mendham - 2010</c:v>
                </c:pt>
                <c:pt idx="5">
                  <c:v>Mendham - 2011</c:v>
                </c:pt>
                <c:pt idx="6">
                  <c:v>Mendham - 2012</c:v>
                </c:pt>
                <c:pt idx="8">
                  <c:v>Florence - 2010</c:v>
                </c:pt>
                <c:pt idx="9">
                  <c:v>Florence - 2011</c:v>
                </c:pt>
                <c:pt idx="10">
                  <c:v>Florence - 2012</c:v>
                </c:pt>
                <c:pt idx="12">
                  <c:v>Tabernacle - 2010</c:v>
                </c:pt>
                <c:pt idx="13">
                  <c:v>Tabernacle - 2011</c:v>
                </c:pt>
                <c:pt idx="14">
                  <c:v>Tabernacle - 2012</c:v>
                </c:pt>
              </c:strCache>
            </c:strRef>
          </c:cat>
          <c:val>
            <c:numRef>
              <c:f>'Comparison to whole 8th grade'!$B$19:$P$19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4">
                  <c:v>0.140625</c:v>
                </c:pt>
                <c:pt idx="5">
                  <c:v>0.19512195121951192</c:v>
                </c:pt>
                <c:pt idx="8">
                  <c:v>0</c:v>
                </c:pt>
                <c:pt idx="9">
                  <c:v>2.727272727272733E-2</c:v>
                </c:pt>
                <c:pt idx="12">
                  <c:v>8.3333333333333384E-3</c:v>
                </c:pt>
                <c:pt idx="13">
                  <c:v>0.104651162790698</c:v>
                </c:pt>
              </c:numCache>
            </c:numRef>
          </c:val>
        </c:ser>
        <c:ser>
          <c:idx val="3"/>
          <c:order val="2"/>
          <c:tx>
            <c:v>Proficient</c:v>
          </c:tx>
          <c:cat>
            <c:strRef>
              <c:f>'Comparison to whole 8th grade'!$B$1:$P$1</c:f>
              <c:strCache>
                <c:ptCount val="15"/>
                <c:pt idx="0">
                  <c:v>Egg Harbor City - 2010</c:v>
                </c:pt>
                <c:pt idx="1">
                  <c:v>Egg Harbor City - 2011</c:v>
                </c:pt>
                <c:pt idx="2">
                  <c:v>Egg Harbor City - 2012</c:v>
                </c:pt>
                <c:pt idx="4">
                  <c:v>Mendham - 2010</c:v>
                </c:pt>
                <c:pt idx="5">
                  <c:v>Mendham - 2011</c:v>
                </c:pt>
                <c:pt idx="6">
                  <c:v>Mendham - 2012</c:v>
                </c:pt>
                <c:pt idx="8">
                  <c:v>Florence - 2010</c:v>
                </c:pt>
                <c:pt idx="9">
                  <c:v>Florence - 2011</c:v>
                </c:pt>
                <c:pt idx="10">
                  <c:v>Florence - 2012</c:v>
                </c:pt>
                <c:pt idx="12">
                  <c:v>Tabernacle - 2010</c:v>
                </c:pt>
                <c:pt idx="13">
                  <c:v>Tabernacle - 2011</c:v>
                </c:pt>
                <c:pt idx="14">
                  <c:v>Tabernacle - 2012</c:v>
                </c:pt>
              </c:strCache>
            </c:strRef>
          </c:cat>
          <c:val>
            <c:numRef>
              <c:f>'Comparison to whole 8th grade'!$B$20:$P$20</c:f>
              <c:numCache>
                <c:formatCode>0%</c:formatCode>
                <c:ptCount val="15"/>
                <c:pt idx="0">
                  <c:v>0.12280701754385999</c:v>
                </c:pt>
                <c:pt idx="1">
                  <c:v>0.203703703703704</c:v>
                </c:pt>
                <c:pt idx="4">
                  <c:v>0.42187500000000017</c:v>
                </c:pt>
                <c:pt idx="5">
                  <c:v>0.52439024390243871</c:v>
                </c:pt>
                <c:pt idx="8">
                  <c:v>0.20689655172413801</c:v>
                </c:pt>
                <c:pt idx="9">
                  <c:v>0.15454545454545524</c:v>
                </c:pt>
                <c:pt idx="12">
                  <c:v>0.29166666666666724</c:v>
                </c:pt>
                <c:pt idx="13">
                  <c:v>0.17441860465116316</c:v>
                </c:pt>
              </c:numCache>
            </c:numRef>
          </c:val>
        </c:ser>
        <c:ser>
          <c:idx val="4"/>
          <c:order val="3"/>
          <c:tx>
            <c:v>Basic</c:v>
          </c:tx>
          <c:cat>
            <c:strRef>
              <c:f>'Comparison to whole 8th grade'!$B$1:$P$1</c:f>
              <c:strCache>
                <c:ptCount val="15"/>
                <c:pt idx="0">
                  <c:v>Egg Harbor City - 2010</c:v>
                </c:pt>
                <c:pt idx="1">
                  <c:v>Egg Harbor City - 2011</c:v>
                </c:pt>
                <c:pt idx="2">
                  <c:v>Egg Harbor City - 2012</c:v>
                </c:pt>
                <c:pt idx="4">
                  <c:v>Mendham - 2010</c:v>
                </c:pt>
                <c:pt idx="5">
                  <c:v>Mendham - 2011</c:v>
                </c:pt>
                <c:pt idx="6">
                  <c:v>Mendham - 2012</c:v>
                </c:pt>
                <c:pt idx="8">
                  <c:v>Florence - 2010</c:v>
                </c:pt>
                <c:pt idx="9">
                  <c:v>Florence - 2011</c:v>
                </c:pt>
                <c:pt idx="10">
                  <c:v>Florence - 2012</c:v>
                </c:pt>
                <c:pt idx="12">
                  <c:v>Tabernacle - 2010</c:v>
                </c:pt>
                <c:pt idx="13">
                  <c:v>Tabernacle - 2011</c:v>
                </c:pt>
                <c:pt idx="14">
                  <c:v>Tabernacle - 2012</c:v>
                </c:pt>
              </c:strCache>
            </c:strRef>
          </c:cat>
          <c:val>
            <c:numRef>
              <c:f>'Comparison to whole 8th grade'!$B$21:$P$21</c:f>
              <c:numCache>
                <c:formatCode>0%</c:formatCode>
                <c:ptCount val="15"/>
                <c:pt idx="0">
                  <c:v>0.140350877192982</c:v>
                </c:pt>
                <c:pt idx="1">
                  <c:v>3.7037037037037028E-2</c:v>
                </c:pt>
                <c:pt idx="4">
                  <c:v>0.265625</c:v>
                </c:pt>
                <c:pt idx="5">
                  <c:v>0.15853658536585408</c:v>
                </c:pt>
                <c:pt idx="8">
                  <c:v>9.4827586206896589E-2</c:v>
                </c:pt>
                <c:pt idx="9">
                  <c:v>0.20909090909090908</c:v>
                </c:pt>
                <c:pt idx="12">
                  <c:v>0.1</c:v>
                </c:pt>
                <c:pt idx="13">
                  <c:v>4.6511627906976868E-2</c:v>
                </c:pt>
              </c:numCache>
            </c:numRef>
          </c:val>
        </c:ser>
        <c:ser>
          <c:idx val="0"/>
          <c:order val="4"/>
          <c:tx>
            <c:v>Below Basic</c:v>
          </c:tx>
          <c:cat>
            <c:strRef>
              <c:f>'Comparison to whole 8th grade'!$B$1:$P$1</c:f>
              <c:strCache>
                <c:ptCount val="15"/>
                <c:pt idx="0">
                  <c:v>Egg Harbor City - 2010</c:v>
                </c:pt>
                <c:pt idx="1">
                  <c:v>Egg Harbor City - 2011</c:v>
                </c:pt>
                <c:pt idx="2">
                  <c:v>Egg Harbor City - 2012</c:v>
                </c:pt>
                <c:pt idx="4">
                  <c:v>Mendham - 2010</c:v>
                </c:pt>
                <c:pt idx="5">
                  <c:v>Mendham - 2011</c:v>
                </c:pt>
                <c:pt idx="6">
                  <c:v>Mendham - 2012</c:v>
                </c:pt>
                <c:pt idx="8">
                  <c:v>Florence - 2010</c:v>
                </c:pt>
                <c:pt idx="9">
                  <c:v>Florence - 2011</c:v>
                </c:pt>
                <c:pt idx="10">
                  <c:v>Florence - 2012</c:v>
                </c:pt>
                <c:pt idx="12">
                  <c:v>Tabernacle - 2010</c:v>
                </c:pt>
                <c:pt idx="13">
                  <c:v>Tabernacle - 2011</c:v>
                </c:pt>
                <c:pt idx="14">
                  <c:v>Tabernacle - 2012</c:v>
                </c:pt>
              </c:strCache>
            </c:strRef>
          </c:cat>
          <c:val>
            <c:numRef>
              <c:f>'Comparison to whole 8th grade'!$B$22:$P$22</c:f>
              <c:numCache>
                <c:formatCode>0%</c:formatCode>
                <c:ptCount val="15"/>
                <c:pt idx="0">
                  <c:v>0</c:v>
                </c:pt>
                <c:pt idx="1">
                  <c:v>3.7037037037037028E-2</c:v>
                </c:pt>
                <c:pt idx="4">
                  <c:v>1.562500000000001E-2</c:v>
                </c:pt>
                <c:pt idx="5">
                  <c:v>3.6585365853658521E-2</c:v>
                </c:pt>
                <c:pt idx="8">
                  <c:v>1.724137931034482E-2</c:v>
                </c:pt>
                <c:pt idx="9">
                  <c:v>0.145454545454545</c:v>
                </c:pt>
                <c:pt idx="12">
                  <c:v>6.6666666666666721E-2</c:v>
                </c:pt>
                <c:pt idx="13">
                  <c:v>0</c:v>
                </c:pt>
              </c:numCache>
            </c:numRef>
          </c:val>
        </c:ser>
        <c:ser>
          <c:idx val="5"/>
          <c:order val="5"/>
          <c:tx>
            <c:v>Enrolled in Algebra I</c:v>
          </c:tx>
          <c:cat>
            <c:strRef>
              <c:f>'Comparison to whole 8th grade'!$B$1:$P$1</c:f>
              <c:strCache>
                <c:ptCount val="15"/>
                <c:pt idx="0">
                  <c:v>Egg Harbor City - 2010</c:v>
                </c:pt>
                <c:pt idx="1">
                  <c:v>Egg Harbor City - 2011</c:v>
                </c:pt>
                <c:pt idx="2">
                  <c:v>Egg Harbor City - 2012</c:v>
                </c:pt>
                <c:pt idx="4">
                  <c:v>Mendham - 2010</c:v>
                </c:pt>
                <c:pt idx="5">
                  <c:v>Mendham - 2011</c:v>
                </c:pt>
                <c:pt idx="6">
                  <c:v>Mendham - 2012</c:v>
                </c:pt>
                <c:pt idx="8">
                  <c:v>Florence - 2010</c:v>
                </c:pt>
                <c:pt idx="9">
                  <c:v>Florence - 2011</c:v>
                </c:pt>
                <c:pt idx="10">
                  <c:v>Florence - 2012</c:v>
                </c:pt>
                <c:pt idx="12">
                  <c:v>Tabernacle - 2010</c:v>
                </c:pt>
                <c:pt idx="13">
                  <c:v>Tabernacle - 2011</c:v>
                </c:pt>
                <c:pt idx="14">
                  <c:v>Tabernacle - 2012</c:v>
                </c:pt>
              </c:strCache>
            </c:strRef>
          </c:cat>
          <c:val>
            <c:numRef>
              <c:f>'Comparison to whole 8th grade'!$B$23:$P$23</c:f>
              <c:numCache>
                <c:formatCode>General</c:formatCode>
                <c:ptCount val="15"/>
                <c:pt idx="2" formatCode="0%">
                  <c:v>0.41000000000000014</c:v>
                </c:pt>
                <c:pt idx="6" formatCode="0%">
                  <c:v>1</c:v>
                </c:pt>
                <c:pt idx="10" formatCode="0%">
                  <c:v>0.30000000000000016</c:v>
                </c:pt>
                <c:pt idx="14" formatCode="0%">
                  <c:v>0.56000000000000005</c:v>
                </c:pt>
              </c:numCache>
            </c:numRef>
          </c:val>
        </c:ser>
        <c:gapWidth val="30"/>
        <c:overlap val="100"/>
        <c:axId val="70033408"/>
        <c:axId val="70034944"/>
      </c:barChart>
      <c:catAx>
        <c:axId val="70033408"/>
        <c:scaling>
          <c:orientation val="minMax"/>
        </c:scaling>
        <c:axPos val="b"/>
        <c:numFmt formatCode="0%" sourceLinked="1"/>
        <c:tickLblPos val="nextTo"/>
        <c:txPr>
          <a:bodyPr rot="1800000"/>
          <a:lstStyle/>
          <a:p>
            <a:pPr>
              <a:defRPr/>
            </a:pPr>
            <a:endParaRPr lang="en-US"/>
          </a:p>
        </c:txPr>
        <c:crossAx val="70034944"/>
        <c:crosses val="autoZero"/>
        <c:auto val="1"/>
        <c:lblAlgn val="ctr"/>
        <c:lblOffset val="100"/>
      </c:catAx>
      <c:valAx>
        <c:axId val="70034944"/>
        <c:scaling>
          <c:orientation val="minMax"/>
          <c:max val="1"/>
        </c:scaling>
        <c:axPos val="l"/>
        <c:majorGridlines/>
        <c:numFmt formatCode="0%" sourceLinked="0"/>
        <c:tickLblPos val="nextTo"/>
        <c:crossAx val="70033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581711933724967"/>
          <c:y val="0.35990447946562132"/>
          <c:w val="0.13086934232510908"/>
          <c:h val="0.34567094131698539"/>
        </c:manualLayout>
      </c:layout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E468F4-0747-48FD-9B31-7F9865A0DA60}" type="datetime1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4C276CD-1E6F-49B4-A472-3003ABB26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214192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Foundation created and initially funded by the NJEA in 2006</a:t>
            </a: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Its mission is to empower teachers to lead change so that all children have access to a high quality education</a:t>
            </a:r>
          </a:p>
          <a:p>
            <a:pPr eaLnBrk="1" hangingPunct="1">
              <a:defRPr/>
            </a:pPr>
            <a:endParaRPr lang="en-US" sz="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aspect of that mission is to work with teachers to spread and improve successful programs so that all students benefit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276CD-1E6F-49B4-A472-3003ABB264E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Foundation created and initially funded by the NJEA in 2006</a:t>
            </a: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Its mission is to empower teachers to lead change so that all children have access to a high quality education</a:t>
            </a:r>
          </a:p>
          <a:p>
            <a:pPr eaLnBrk="1" hangingPunct="1">
              <a:defRPr/>
            </a:pPr>
            <a:endParaRPr lang="en-US" sz="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aspect of that mission is to work with teachers to spread and improve successful programs so that all students benefit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C26184-A902-4EDD-8D9F-CA4BAD9DCD5E}" type="datetime1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A03DE6D-DB9C-4414-A3A3-D9EB6797A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68428-AF24-4803-8EC2-9FF9EE020A9B}" type="datetime1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BAA49-8470-4179-A647-2F63C1EDF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D232-6390-482D-9328-98FE9DA5A506}" type="datetime1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C2AF-9D52-44C3-AB72-BC871D238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1F53-BCA2-4D4B-96BF-AB029C1AD857}" type="datetime1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3380-4160-459D-8E79-82B533414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609F-ECB9-4563-8EB6-CE94386B6CA5}" type="datetime1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4E0BD6E7-3E10-4042-8EC9-45862C4C9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E8A1-F278-4FCF-B9F4-108B3CE80013}" type="datetime1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9B33-B9AC-49DA-8817-01FF0EE2C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7772-9CE4-4042-BDA3-71638CF27AE0}" type="datetime1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E358-C104-4603-A587-88665BBA4290}" type="datetime1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CDED-3475-489F-AECD-11A7D1B4B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2DB5-1EDC-4E01-BC85-A8FA7F7B1E58}" type="datetime1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346D32-D76D-428D-9039-D82954C69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5128-9B34-4D71-BCC7-2B2F81B21D36}" type="datetime1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B2F8-80DC-40A1-B5B7-AD122D504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8F1FC-E66C-4A3C-BC11-6E45C0C6E650}" type="datetime1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66A478FC-5B18-43D2-B879-F58287125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BAA031-01C8-449E-94A3-D77B58AB287D}" type="datetime1">
              <a:rPr lang="en-US"/>
              <a:pPr>
                <a:defRPr/>
              </a:pPr>
              <a:t>10/21/2011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7163C2-49F6-4838-A372-B808D3589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FAC81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7D8F8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5622925"/>
            <a:ext cx="8540750" cy="9969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i="1" smtClean="0">
                <a:solidFill>
                  <a:schemeClr val="tx2"/>
                </a:solidFill>
              </a:rPr>
              <a:t>Empowering Teachers …Leading Change</a:t>
            </a:r>
            <a:endParaRPr lang="en-US" sz="1400" i="1" smtClean="0">
              <a:solidFill>
                <a:schemeClr val="tx2"/>
              </a:solidFill>
            </a:endParaRPr>
          </a:p>
          <a:p>
            <a:pPr algn="ctr">
              <a:buFont typeface="Arial" charset="0"/>
              <a:buNone/>
            </a:pPr>
            <a:r>
              <a:rPr lang="en-US" sz="2800" i="1" smtClean="0">
                <a:solidFill>
                  <a:schemeClr val="tx2"/>
                </a:solidFill>
              </a:rPr>
              <a:t>www.njctl.org</a:t>
            </a:r>
          </a:p>
          <a:p>
            <a:pPr algn="ctr">
              <a:buFont typeface="Arial" charset="0"/>
              <a:buNone/>
            </a:pPr>
            <a:endParaRPr lang="en-US" sz="2800" i="1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endParaRPr lang="en-US" i="1" smtClean="0">
              <a:solidFill>
                <a:srgbClr val="FFFF00"/>
              </a:solidFill>
            </a:endParaRPr>
          </a:p>
        </p:txBody>
      </p:sp>
      <p:pic>
        <p:nvPicPr>
          <p:cNvPr id="9219" name="Picture 5" descr="C4TL_color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841500"/>
            <a:ext cx="2227263" cy="3562350"/>
          </a:xfrm>
        </p:spPr>
      </p:pic>
      <p:sp>
        <p:nvSpPr>
          <p:cNvPr id="9220" name="Title 1"/>
          <p:cNvSpPr txBox="1">
            <a:spLocks/>
          </p:cNvSpPr>
          <p:nvPr/>
        </p:nvSpPr>
        <p:spPr bwMode="auto">
          <a:xfrm>
            <a:off x="612775" y="228600"/>
            <a:ext cx="8153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Black" pitchFamily="34" charset="0"/>
              </a:rPr>
              <a:t>New Jersey </a:t>
            </a:r>
          </a:p>
          <a:p>
            <a:pPr algn="ctr"/>
            <a:r>
              <a:rPr lang="en-US" sz="3200">
                <a:solidFill>
                  <a:schemeClr val="tx2"/>
                </a:solidFill>
                <a:latin typeface="Arial Black" pitchFamily="34" charset="0"/>
              </a:rPr>
              <a:t>Center for Teaching and Learning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PSI-PMI Paradigm Shift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355272"/>
            <a:ext cx="8153400" cy="404552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 smtClean="0"/>
              <a:t>From teachers being responsible for only their students, to being responsible for all students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PSI-PMI Paradigm Shift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01783" y="1676400"/>
            <a:ext cx="8562108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200" dirty="0" smtClean="0"/>
              <a:t>“There is a shift from teaching to learning, from working alone to collaboration, from passive to active learning, from analog to digital, from teaching a class to sharing authority for educating all the kids at a school, or beyond.”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/>
              <a:t>Arthur Levine, President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/>
              <a:t>Woodrow Wilson National Fellowship Foundation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PSI-PMI Methods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6764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Curriculum 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Pedagogy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Formative Assessment 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Summative Assessment and Grading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Technology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Face-to-Face and Virtual PLCs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Pedagogy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905000"/>
            <a:ext cx="8001000" cy="42211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000" smtClean="0"/>
              <a:t>Social Constructivism</a:t>
            </a:r>
            <a:endParaRPr lang="en-US" sz="3000" b="1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4000" b="1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3000" b="1" smtClean="0"/>
              <a:t>Plus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40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3000" smtClean="0"/>
              <a:t>Direct Instruction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Pedagogy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905000"/>
            <a:ext cx="8001000" cy="42211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000" smtClean="0"/>
              <a:t>Social Constructivism</a:t>
            </a:r>
          </a:p>
          <a:p>
            <a:pPr lvl="1" eaLnBrk="1" hangingPunct="1"/>
            <a:r>
              <a:rPr lang="en-US" sz="2400" smtClean="0"/>
              <a:t>Round Tables</a:t>
            </a:r>
          </a:p>
          <a:p>
            <a:pPr lvl="1" eaLnBrk="1" hangingPunct="1"/>
            <a:r>
              <a:rPr lang="en-US" sz="2400" smtClean="0"/>
              <a:t>Group Problem Solving</a:t>
            </a:r>
          </a:p>
          <a:p>
            <a:pPr lvl="1" eaLnBrk="1" hangingPunct="1"/>
            <a:r>
              <a:rPr lang="en-US" sz="2400" smtClean="0"/>
              <a:t>Heterogeneous setting</a:t>
            </a:r>
          </a:p>
          <a:p>
            <a:pPr marL="0" indent="0" eaLnBrk="1" hangingPunct="1"/>
            <a:endParaRPr lang="en-US" sz="1600" smtClean="0"/>
          </a:p>
        </p:txBody>
      </p:sp>
      <p:pic>
        <p:nvPicPr>
          <p:cNvPr id="21508" name="Picture 1" descr="C:\Users\User\Desktop\PSI Pics\DSCN2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2413" y="2725738"/>
            <a:ext cx="2849562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Pedagogy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799" y="1524000"/>
            <a:ext cx="8167255" cy="48101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30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3000" dirty="0" smtClean="0"/>
              <a:t>Direct Instruction</a:t>
            </a:r>
          </a:p>
          <a:p>
            <a:pPr lvl="1" eaLnBrk="1" hangingPunct="1"/>
            <a:r>
              <a:rPr lang="en-US" sz="2400" dirty="0" smtClean="0"/>
              <a:t>Interactive White Board (IWB) Notebook presentation</a:t>
            </a:r>
          </a:p>
          <a:p>
            <a:pPr lvl="1" eaLnBrk="1" hangingPunct="1"/>
            <a:r>
              <a:rPr lang="en-US" sz="2400" dirty="0" smtClean="0"/>
              <a:t>Student Response Formative Assessment</a:t>
            </a:r>
          </a:p>
          <a:p>
            <a:pPr lvl="1" eaLnBrk="1" hangingPunct="1"/>
            <a:r>
              <a:rPr lang="en-US" sz="2400" dirty="0" smtClean="0"/>
              <a:t>Teacher as part of social group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325" y="1595438"/>
            <a:ext cx="3800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Formative Assessment</a:t>
            </a:r>
          </a:p>
        </p:txBody>
      </p:sp>
      <p:sp>
        <p:nvSpPr>
          <p:cNvPr id="23555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619250"/>
            <a:ext cx="8305800" cy="50863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sz="2800" smtClean="0"/>
          </a:p>
          <a:p>
            <a:pPr marL="0" indent="0" eaLnBrk="1" hangingPunct="1"/>
            <a:endParaRPr lang="en-US" sz="140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800" smtClean="0"/>
          </a:p>
          <a:p>
            <a:pPr marL="0" indent="0" eaLnBrk="1" hangingPunct="1"/>
            <a:endParaRPr lang="en-US" sz="2800" smtClean="0"/>
          </a:p>
          <a:p>
            <a:pPr lvl="1" eaLnBrk="1" hangingPunct="1"/>
            <a:endParaRPr lang="en-US" sz="2400" smtClean="0"/>
          </a:p>
          <a:p>
            <a:pPr marL="0" indent="0" eaLnBrk="1" hangingPunct="1"/>
            <a:endParaRPr lang="en-US" sz="2800" smtClean="0"/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609600" y="2336800"/>
            <a:ext cx="5286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 smtClean="0"/>
              <a:t>Student </a:t>
            </a:r>
            <a:r>
              <a:rPr lang="en-US" sz="3000" b="1" dirty="0"/>
              <a:t>Responders</a:t>
            </a:r>
          </a:p>
          <a:p>
            <a:endParaRPr lang="en-US" sz="3000" b="1" dirty="0"/>
          </a:p>
          <a:p>
            <a:r>
              <a:rPr lang="en-US" sz="3000" b="1" dirty="0"/>
              <a:t>Anonymous student polling during class to guide instruction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sz="2800" dirty="0"/>
          </a:p>
        </p:txBody>
      </p:sp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7313" y="2036763"/>
            <a:ext cx="2043112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41513"/>
            <a:ext cx="7419975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Direct Instruction</a:t>
            </a:r>
          </a:p>
        </p:txBody>
      </p:sp>
      <p:sp>
        <p:nvSpPr>
          <p:cNvPr id="24580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638300"/>
            <a:ext cx="8305800" cy="50673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000" b="1" smtClean="0">
                <a:cs typeface="Arial" charset="0"/>
              </a:rPr>
              <a:t>Direct Instruction</a:t>
            </a:r>
            <a:r>
              <a:rPr lang="en-US" sz="3000" smtClean="0"/>
              <a:t>: </a:t>
            </a:r>
            <a:r>
              <a:rPr lang="en-US" sz="3000" b="1" smtClean="0">
                <a:cs typeface="Arial" charset="0"/>
              </a:rPr>
              <a:t>Adding Decimals</a:t>
            </a:r>
            <a:endParaRPr lang="en-US" sz="3000" smtClean="0"/>
          </a:p>
          <a:p>
            <a:pPr marL="0" indent="0" eaLnBrk="1" hangingPunct="1"/>
            <a:endParaRPr lang="en-US" sz="140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800" smtClean="0"/>
          </a:p>
          <a:p>
            <a:pPr marL="0" indent="0" eaLnBrk="1" hangingPunct="1"/>
            <a:endParaRPr lang="en-US" sz="2800" smtClean="0"/>
          </a:p>
          <a:p>
            <a:pPr lvl="1" eaLnBrk="1" hangingPunct="1"/>
            <a:endParaRPr lang="en-US" sz="2400" smtClean="0"/>
          </a:p>
          <a:p>
            <a:pPr marL="0" indent="0" eaLnBrk="1" hangingPunct="1"/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95475"/>
            <a:ext cx="71024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Direct Instruction</a:t>
            </a:r>
          </a:p>
        </p:txBody>
      </p:sp>
      <p:sp>
        <p:nvSpPr>
          <p:cNvPr id="25604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619250"/>
            <a:ext cx="8305800" cy="50863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000" b="1" smtClean="0">
                <a:cs typeface="Arial" charset="0"/>
              </a:rPr>
              <a:t>Example</a:t>
            </a:r>
            <a:r>
              <a:rPr lang="en-US" sz="3000" smtClean="0"/>
              <a:t>: </a:t>
            </a:r>
            <a:r>
              <a:rPr lang="en-US" sz="3000" b="1" smtClean="0">
                <a:cs typeface="Arial" charset="0"/>
              </a:rPr>
              <a:t>Adding Decimals</a:t>
            </a:r>
            <a:endParaRPr lang="en-US" sz="3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Formative Assessment</a:t>
            </a:r>
          </a:p>
        </p:txBody>
      </p:sp>
      <p:pic>
        <p:nvPicPr>
          <p:cNvPr id="2662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81150"/>
            <a:ext cx="4638675" cy="23082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0025" y="142875"/>
            <a:ext cx="8867775" cy="1143000"/>
          </a:xfrm>
        </p:spPr>
        <p:txBody>
          <a:bodyPr/>
          <a:lstStyle/>
          <a:p>
            <a:pPr algn="ctr" eaLnBrk="1" hangingPunct="1"/>
            <a:r>
              <a:rPr lang="en-US" sz="2800" b="1" smtClean="0"/>
              <a:t>Progressive Science Initiative (PSI) &amp; Progressive Mathematics Initiative (PMI)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68300" y="1955800"/>
            <a:ext cx="8437563" cy="4572000"/>
          </a:xfrm>
        </p:spPr>
        <p:txBody>
          <a:bodyPr/>
          <a:lstStyle/>
          <a:p>
            <a:pPr marL="457200" indent="-457200" eaLnBrk="1" hangingPunct="1"/>
            <a:r>
              <a:rPr lang="en-US" sz="3000" dirty="0" smtClean="0"/>
              <a:t>PSI developed to teach HS science</a:t>
            </a:r>
          </a:p>
          <a:p>
            <a:pPr marL="457200" indent="-457200" eaLnBrk="1" hangingPunct="1"/>
            <a:endParaRPr lang="en-US" sz="3000" dirty="0" smtClean="0"/>
          </a:p>
          <a:p>
            <a:pPr marL="457200" indent="-457200" eaLnBrk="1" hangingPunct="1"/>
            <a:r>
              <a:rPr lang="en-US" sz="3000" dirty="0" smtClean="0"/>
              <a:t>PSI then used to create HS science teachers</a:t>
            </a:r>
          </a:p>
          <a:p>
            <a:pPr marL="457200" indent="-457200" eaLnBrk="1" hangingPunct="1"/>
            <a:endParaRPr lang="en-US" sz="3000" dirty="0" smtClean="0"/>
          </a:p>
          <a:p>
            <a:pPr marL="457200" indent="-457200" eaLnBrk="1" hangingPunct="1"/>
            <a:r>
              <a:rPr lang="en-US" sz="3000" dirty="0" smtClean="0"/>
              <a:t>PMI uses PSI Methods to teach K-12 math</a:t>
            </a:r>
          </a:p>
          <a:p>
            <a:pPr marL="457200" indent="-457200" eaLnBrk="1" hangingPunct="1"/>
            <a:endParaRPr lang="en-US" sz="3000" dirty="0" smtClean="0"/>
          </a:p>
          <a:p>
            <a:pPr marL="457200" indent="-457200" eaLnBrk="1" hangingPunct="1"/>
            <a:r>
              <a:rPr lang="en-US" sz="3000" dirty="0" smtClean="0"/>
              <a:t>PMI will be used to create K-12 math teachers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n-US" sz="3200" b="1" dirty="0" smtClean="0"/>
          </a:p>
          <a:p>
            <a:pPr marL="457200" indent="-457200" eaLnBrk="1" hangingPunct="1">
              <a:buFont typeface="Arial" charset="0"/>
              <a:buChar char="•"/>
            </a:pPr>
            <a:endParaRPr lang="en-US" sz="3200" b="1" dirty="0" smtClean="0"/>
          </a:p>
          <a:p>
            <a:pPr marL="457200" indent="-45720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Formative Assessment</a:t>
            </a:r>
          </a:p>
        </p:txBody>
      </p:sp>
      <p:pic>
        <p:nvPicPr>
          <p:cNvPr id="2765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81150"/>
            <a:ext cx="4638675" cy="2308225"/>
          </a:xfrm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3060700"/>
            <a:ext cx="45974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Summative Assessment</a:t>
            </a:r>
          </a:p>
        </p:txBody>
      </p:sp>
      <p:sp>
        <p:nvSpPr>
          <p:cNvPr id="28675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528763"/>
            <a:ext cx="8305800" cy="51768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1400" smtClean="0"/>
          </a:p>
          <a:p>
            <a:pPr eaLnBrk="1" hangingPunct="1"/>
            <a:r>
              <a:rPr lang="en-US" sz="3000" smtClean="0"/>
              <a:t>Grades based only on what students know and can do – Tests, quizzes and labs 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3000" smtClean="0"/>
              <a:t>Retakes for all assessments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/>
          </a:p>
          <a:p>
            <a:pPr eaLnBrk="1" hangingPunct="1"/>
            <a:r>
              <a:rPr lang="en-US" sz="3000" smtClean="0"/>
              <a:t>Grades are not subjective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3000" smtClean="0"/>
              <a:t>Correlated to End of Course Tests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700" smtClean="0"/>
              <a:t>(APs, EOC Algebra I, Common Core, etc.)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lvl="1"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95250"/>
            <a:ext cx="8540750" cy="1190625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The Progressive Mathematics  Initiative (PMI)</a:t>
            </a:r>
          </a:p>
        </p:txBody>
      </p:sp>
      <p:pic>
        <p:nvPicPr>
          <p:cNvPr id="41987" name="Picture 4" descr="Progressive Math Initiativ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33713"/>
            <a:ext cx="3622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95250"/>
            <a:ext cx="8540750" cy="1190625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The Progressive Mathematics  Initiative (PMI)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116138"/>
            <a:ext cx="8077200" cy="4289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PSI methods were first used to develop two courses: Pre-Algebra and Algebra 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Piloted last year with positive results</a:t>
            </a:r>
          </a:p>
          <a:p>
            <a:pPr eaLnBrk="1" hangingPunct="1">
              <a:lnSpc>
                <a:spcPct val="80000"/>
              </a:lnSpc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Now being taught in more than a dozen NJ schools, and being extended to RI and VT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sz="3600" dirty="0" smtClean="0"/>
              <a:t>Algebra I APD EOC Test Results</a:t>
            </a:r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950" y="1858963"/>
            <a:ext cx="8150225" cy="4498975"/>
          </a:xfrm>
        </p:spPr>
      </p:pic>
      <p:sp>
        <p:nvSpPr>
          <p:cNvPr id="5" name="TextBox 4"/>
          <p:cNvSpPr txBox="1"/>
          <p:nvPr/>
        </p:nvSpPr>
        <p:spPr>
          <a:xfrm>
            <a:off x="2233534" y="6315643"/>
            <a:ext cx="403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who took Algebra I course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sz="3600" dirty="0" smtClean="0"/>
              <a:t>Algebra I ADP EOC Test Results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" y="1569918"/>
          <a:ext cx="8766174" cy="471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2975" y="6286499"/>
            <a:ext cx="73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Percentage of students in school who took Algebra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The Progressive Mathematics  Initiative (PMI)</a:t>
            </a:r>
            <a:endParaRPr lang="en-US" sz="3600" b="1" smtClean="0">
              <a:latin typeface="Arial" charset="0"/>
            </a:endParaRPr>
          </a:p>
        </p:txBody>
      </p:sp>
      <p:sp>
        <p:nvSpPr>
          <p:cNvPr id="471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733550"/>
            <a:ext cx="8326437" cy="4905375"/>
          </a:xfrm>
        </p:spPr>
        <p:txBody>
          <a:bodyPr vert="horz"/>
          <a:lstStyle/>
          <a:p>
            <a:pPr algn="ctr" eaLnBrk="1" hangingPunct="1">
              <a:buNone/>
            </a:pPr>
            <a:r>
              <a:rPr lang="en-US" sz="3000" b="1" dirty="0" smtClean="0"/>
              <a:t>College Algebra piloted at Kean University 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r>
              <a:rPr lang="en-US" sz="3000" dirty="0" smtClean="0"/>
              <a:t>Used with students who had failed the course at least once, often multiple times</a:t>
            </a:r>
          </a:p>
          <a:p>
            <a:pPr eaLnBrk="1" hangingPunct="1">
              <a:buNone/>
            </a:pPr>
            <a:endParaRPr lang="en-US" sz="3000" dirty="0" smtClean="0"/>
          </a:p>
          <a:p>
            <a:pPr eaLnBrk="1" hangingPunct="1"/>
            <a:r>
              <a:rPr lang="en-US" sz="3000" dirty="0" smtClean="0"/>
              <a:t>Better results on common assessments than sections with students who had not previously failed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The Progressive Mathematics  Initiative (PMI)</a:t>
            </a:r>
            <a:endParaRPr lang="en-US" sz="3600" b="1" smtClean="0">
              <a:latin typeface="Arial" charset="0"/>
            </a:endParaRPr>
          </a:p>
        </p:txBody>
      </p:sp>
      <p:sp>
        <p:nvSpPr>
          <p:cNvPr id="471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733550"/>
            <a:ext cx="8326437" cy="4905375"/>
          </a:xfrm>
        </p:spPr>
        <p:txBody>
          <a:bodyPr vert="horz"/>
          <a:lstStyle/>
          <a:p>
            <a:pPr algn="ctr" eaLnBrk="1" hangingPunct="1">
              <a:buNone/>
            </a:pPr>
            <a:r>
              <a:rPr lang="en-US" sz="3000" b="1" dirty="0" smtClean="0"/>
              <a:t>High School mathematics almost completed; being piloted now</a:t>
            </a:r>
          </a:p>
          <a:p>
            <a:pPr eaLnBrk="1" hangingPunct="1">
              <a:buNone/>
            </a:pPr>
            <a:endParaRPr lang="en-US" sz="1600" dirty="0" smtClean="0"/>
          </a:p>
          <a:p>
            <a:pPr eaLnBrk="1" hangingPunct="1"/>
            <a:r>
              <a:rPr lang="en-US" sz="3000" dirty="0" smtClean="0"/>
              <a:t>AP Calculus AB </a:t>
            </a:r>
          </a:p>
          <a:p>
            <a:pPr eaLnBrk="1" hangingPunct="1"/>
            <a:r>
              <a:rPr lang="en-US" sz="3000" dirty="0" smtClean="0"/>
              <a:t>Pre-Calculus</a:t>
            </a:r>
          </a:p>
          <a:p>
            <a:pPr eaLnBrk="1" hangingPunct="1"/>
            <a:r>
              <a:rPr lang="en-US" sz="3000" dirty="0" smtClean="0"/>
              <a:t>Algebra II</a:t>
            </a:r>
          </a:p>
          <a:p>
            <a:pPr eaLnBrk="1" hangingPunct="1"/>
            <a:r>
              <a:rPr lang="en-US" sz="3000" dirty="0" smtClean="0"/>
              <a:t>Geometry </a:t>
            </a:r>
          </a:p>
          <a:p>
            <a:pPr eaLnBrk="1" hangingPunct="1"/>
            <a:r>
              <a:rPr lang="en-US" sz="3000" dirty="0" smtClean="0"/>
              <a:t>Algebra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The Progressive Mathematics  Initiative (PMI)</a:t>
            </a:r>
            <a:endParaRPr lang="en-US" sz="3600" b="1" smtClean="0">
              <a:latin typeface="Arial" charset="0"/>
            </a:endParaRPr>
          </a:p>
        </p:txBody>
      </p:sp>
      <p:sp>
        <p:nvSpPr>
          <p:cNvPr id="471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733550"/>
            <a:ext cx="8326437" cy="4905375"/>
          </a:xfrm>
        </p:spPr>
        <p:txBody>
          <a:bodyPr vert="horz"/>
          <a:lstStyle/>
          <a:p>
            <a:pPr algn="ctr" eaLnBrk="1" hangingPunct="1">
              <a:buNone/>
            </a:pPr>
            <a:r>
              <a:rPr lang="en-US" sz="3000" b="1" dirty="0" smtClean="0"/>
              <a:t>Common Core aligned K-8 Mathematics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3000" dirty="0" smtClean="0"/>
              <a:t>Being completed in time to be piloted this year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r>
              <a:rPr lang="en-US" sz="3000" dirty="0" smtClean="0"/>
              <a:t>Year long plans and unit plans are posted for each grade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r>
              <a:rPr lang="en-US" sz="3000" dirty="0" smtClean="0"/>
              <a:t>Early part of the year’s content is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dirty="0" smtClean="0"/>
              <a:t>Common Core Mathematics</a:t>
            </a:r>
            <a:endParaRPr lang="en-US" sz="3600" b="1" dirty="0" smtClean="0">
              <a:latin typeface="Arial" charset="0"/>
            </a:endParaRPr>
          </a:p>
        </p:txBody>
      </p:sp>
      <p:sp>
        <p:nvSpPr>
          <p:cNvPr id="471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565564"/>
            <a:ext cx="8326437" cy="5073361"/>
          </a:xfrm>
        </p:spPr>
        <p:txBody>
          <a:bodyPr vert="horz"/>
          <a:lstStyle/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3000" dirty="0" smtClean="0"/>
              <a:t>Common Core is becoming the standard in 43 states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3000" dirty="0" smtClean="0"/>
              <a:t>Current textbooks are not aligned to Common Core; they need to be replaced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3000" dirty="0" smtClean="0"/>
              <a:t>But, textbooks themselves are becoming obsolete; districts don’t want to buy new ones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3000" dirty="0" smtClean="0"/>
              <a:t>Free, highly effective, Common Core aligned course materials are critically important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00025" y="142875"/>
            <a:ext cx="8867775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/>
              <a:t>Progressive Science Initiative (PSI) &amp; Progressive Mathematics Initiative (PMI)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5895" y="1857375"/>
            <a:ext cx="8699500" cy="4238625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/>
              <a:t>Developed in 1 NJ school: 1999 - present</a:t>
            </a:r>
            <a:endParaRPr lang="en-US" sz="3000" b="1" dirty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/>
              <a:t>Extended to 50+ NJ schools: 2007 – present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3000" dirty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/>
              <a:t>Extended to Argentina: 2010 - present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/>
              <a:t>Extended to  RI: 2011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dirty="0" smtClean="0"/>
              <a:t>PMI </a:t>
            </a:r>
            <a:br>
              <a:rPr lang="en-US" sz="3600" dirty="0" smtClean="0"/>
            </a:br>
            <a:r>
              <a:rPr lang="en-US" sz="3600" dirty="0" smtClean="0"/>
              <a:t>Common Core Mathematics</a:t>
            </a:r>
            <a:endParaRPr lang="en-US" sz="3600" b="1" dirty="0" smtClean="0">
              <a:latin typeface="Arial" charset="0"/>
            </a:endParaRPr>
          </a:p>
        </p:txBody>
      </p:sp>
      <p:sp>
        <p:nvSpPr>
          <p:cNvPr id="471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733550"/>
            <a:ext cx="8326437" cy="4905375"/>
          </a:xfrm>
        </p:spPr>
        <p:txBody>
          <a:bodyPr vert="horz"/>
          <a:lstStyle/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3000" dirty="0" smtClean="0"/>
              <a:t>PMI has already launched Common Core K-8 courses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r>
              <a:rPr lang="en-US" sz="3000" dirty="0" smtClean="0"/>
              <a:t>Algebra I is currently aligned with the ADP Algebra I assessment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r>
              <a:rPr lang="en-US" sz="3000" dirty="0" smtClean="0"/>
              <a:t>All high school courses will be Common Core aligned for next fall, when they are needed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rgbClr val="1E1E1E"/>
                </a:solidFill>
              </a:rPr>
              <a:t>www.njctl.org</a:t>
            </a:r>
            <a:endParaRPr lang="en-US" sz="4000" dirty="0" smtClean="0"/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" y="1606550"/>
            <a:ext cx="7562850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8686800" cy="86995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1E1E1E"/>
                </a:solidFill>
              </a:rPr>
              <a:t>www.njctl.org</a:t>
            </a:r>
            <a:endParaRPr lang="en-US" sz="3200" smtClean="0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3438" y="573088"/>
            <a:ext cx="5770562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73050"/>
            <a:ext cx="8401050" cy="8699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www.njctl.org</a:t>
            </a:r>
            <a:endParaRPr lang="en-US" sz="3600" b="1" dirty="0">
              <a:latin typeface="+mn-lt"/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400" y="273050"/>
            <a:ext cx="56896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40436" cy="869950"/>
          </a:xfrm>
        </p:spPr>
        <p:txBody>
          <a:bodyPr/>
          <a:lstStyle/>
          <a:p>
            <a:r>
              <a:rPr lang="en-US" sz="3600" dirty="0" smtClean="0"/>
              <a:t>September Web Site Analytics</a:t>
            </a:r>
            <a:endParaRPr lang="en-US" sz="36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44" y="2281230"/>
            <a:ext cx="8950036" cy="386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40436" cy="869950"/>
          </a:xfrm>
        </p:spPr>
        <p:txBody>
          <a:bodyPr/>
          <a:lstStyle/>
          <a:p>
            <a:r>
              <a:rPr lang="en-US" sz="3600" dirty="0" smtClean="0"/>
              <a:t>September Web Site Analytics</a:t>
            </a:r>
            <a:endParaRPr lang="en-US" sz="36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709" y="1559156"/>
            <a:ext cx="7703127" cy="518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40436" cy="869950"/>
          </a:xfrm>
        </p:spPr>
        <p:txBody>
          <a:bodyPr/>
          <a:lstStyle/>
          <a:p>
            <a:r>
              <a:rPr lang="en-US" sz="3600" dirty="0" smtClean="0"/>
              <a:t>September Web Site Analytics</a:t>
            </a:r>
            <a:endParaRPr lang="en-US" sz="3600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496" y="1507709"/>
            <a:ext cx="8257313" cy="526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40436" cy="869950"/>
          </a:xfrm>
        </p:spPr>
        <p:txBody>
          <a:bodyPr/>
          <a:lstStyle/>
          <a:p>
            <a:r>
              <a:rPr lang="en-US" sz="3600" dirty="0" smtClean="0"/>
              <a:t>September Web Site Analytics</a:t>
            </a:r>
            <a:endParaRPr lang="en-US" sz="36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348" y="1537856"/>
            <a:ext cx="7612520" cy="513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Students and Teachers  </a:t>
            </a:r>
            <a:br>
              <a:rPr lang="en-US" sz="3600" smtClean="0"/>
            </a:br>
            <a:r>
              <a:rPr lang="en-US" sz="3600" smtClean="0"/>
              <a:t>Learning Communities</a:t>
            </a:r>
          </a:p>
        </p:txBody>
      </p:sp>
      <p:sp>
        <p:nvSpPr>
          <p:cNvPr id="593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600200"/>
            <a:ext cx="8153400" cy="4972050"/>
          </a:xfrm>
        </p:spPr>
        <p:txBody>
          <a:bodyPr vert="horz"/>
          <a:lstStyle/>
          <a:p>
            <a:pPr eaLnBrk="1" hangingPunct="1"/>
            <a:r>
              <a:rPr lang="en-US" sz="3000" smtClean="0"/>
              <a:t>Now, thousands of students are taking the same courses, this could scale up to hundreds of thousands</a:t>
            </a:r>
            <a:endParaRPr lang="en-US" sz="3000" b="1" smtClean="0"/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3000" smtClean="0"/>
              <a:t>Now, hundreds of teachers are teaching the same courses, this could scale up to tens of thousands 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3000" smtClean="0"/>
              <a:t>This provides a foundation for large scale global collaboration through internet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5622925"/>
            <a:ext cx="8540750" cy="9969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i="1" smtClean="0">
                <a:solidFill>
                  <a:schemeClr val="tx2"/>
                </a:solidFill>
              </a:rPr>
              <a:t>Empowering Teachers …Leading Change</a:t>
            </a:r>
            <a:endParaRPr lang="en-US" sz="1400" i="1" smtClean="0">
              <a:solidFill>
                <a:schemeClr val="tx2"/>
              </a:solidFill>
            </a:endParaRPr>
          </a:p>
          <a:p>
            <a:pPr algn="ctr">
              <a:buFont typeface="Arial" charset="0"/>
              <a:buNone/>
            </a:pPr>
            <a:r>
              <a:rPr lang="en-US" sz="2800" i="1" smtClean="0">
                <a:solidFill>
                  <a:schemeClr val="tx2"/>
                </a:solidFill>
              </a:rPr>
              <a:t>www.njctl.org</a:t>
            </a:r>
          </a:p>
          <a:p>
            <a:pPr algn="ctr">
              <a:buFont typeface="Arial" charset="0"/>
              <a:buNone/>
            </a:pPr>
            <a:endParaRPr lang="en-US" sz="2800" i="1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endParaRPr lang="en-US" i="1" smtClean="0">
              <a:solidFill>
                <a:srgbClr val="FFFF00"/>
              </a:solidFill>
            </a:endParaRPr>
          </a:p>
        </p:txBody>
      </p:sp>
      <p:pic>
        <p:nvPicPr>
          <p:cNvPr id="60419" name="Picture 5" descr="C4TL_color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841500"/>
            <a:ext cx="2227263" cy="3562350"/>
          </a:xfrm>
        </p:spPr>
      </p:pic>
      <p:sp>
        <p:nvSpPr>
          <p:cNvPr id="60420" name="Title 1"/>
          <p:cNvSpPr txBox="1">
            <a:spLocks/>
          </p:cNvSpPr>
          <p:nvPr/>
        </p:nvSpPr>
        <p:spPr bwMode="auto">
          <a:xfrm>
            <a:off x="612775" y="228600"/>
            <a:ext cx="8153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Black" pitchFamily="34" charset="0"/>
              </a:rPr>
              <a:t>New Jersey </a:t>
            </a:r>
          </a:p>
          <a:p>
            <a:pPr algn="ctr"/>
            <a:r>
              <a:rPr lang="en-US" sz="3200">
                <a:solidFill>
                  <a:schemeClr val="tx2"/>
                </a:solidFill>
                <a:latin typeface="Arial Black" pitchFamily="34" charset="0"/>
              </a:rPr>
              <a:t>Center for Teaching and Learning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PSI-PMI Paradigm Shift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369127"/>
            <a:ext cx="8153400" cy="403167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 smtClean="0"/>
              <a:t>From teaching, to learning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PSI-PMI Paradigm Shift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147454"/>
            <a:ext cx="8153400" cy="425334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 smtClean="0"/>
              <a:t>From teacher-centered, to student-centered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PSI-PMI Paradigm Shift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327564"/>
            <a:ext cx="8153400" cy="40732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 smtClean="0"/>
              <a:t>From passive learning, to active learning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PSI-PMI Paradigm Shift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382982"/>
            <a:ext cx="8153400" cy="401781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 smtClean="0"/>
              <a:t>From teacher isolation, to teacher collaboration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PSI-PMI Paradigm Shift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355272"/>
            <a:ext cx="8153400" cy="404552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 smtClean="0"/>
              <a:t>From schools and classrooms being private and hidden, to being public and visible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PSI-PMI Paradigm Shift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382982"/>
            <a:ext cx="8153400" cy="401781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 smtClean="0"/>
              <a:t>From static analog textbooks, to continuously improving digital content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Urban Pop">
    <a:dk1>
      <a:srgbClr val="000000"/>
    </a:dk1>
    <a:lt1>
      <a:srgbClr val="FFFFFF"/>
    </a:lt1>
    <a:dk2>
      <a:srgbClr val="282828"/>
    </a:dk2>
    <a:lt2>
      <a:srgbClr val="D4D4D4"/>
    </a:lt2>
    <a:accent1>
      <a:srgbClr val="86CE24"/>
    </a:accent1>
    <a:accent2>
      <a:srgbClr val="00A2E6"/>
    </a:accent2>
    <a:accent3>
      <a:srgbClr val="FAC810"/>
    </a:accent3>
    <a:accent4>
      <a:srgbClr val="7D8F8C"/>
    </a:accent4>
    <a:accent5>
      <a:srgbClr val="D06B20"/>
    </a:accent5>
    <a:accent6>
      <a:srgbClr val="958B8B"/>
    </a:accent6>
    <a:hlink>
      <a:srgbClr val="FF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12742</TotalTime>
  <Words>835</Words>
  <Application>Microsoft Office PowerPoint</Application>
  <PresentationFormat>On-screen Show (4:3)</PresentationFormat>
  <Paragraphs>182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Median</vt:lpstr>
      <vt:lpstr>Slide 1</vt:lpstr>
      <vt:lpstr>Progressive Science Initiative (PSI) &amp; Progressive Mathematics Initiative (PMI)</vt:lpstr>
      <vt:lpstr>Progressive Science Initiative (PSI) &amp; Progressive Mathematics Initiative (PMI)</vt:lpstr>
      <vt:lpstr>PSI-PMI Paradigm Shift</vt:lpstr>
      <vt:lpstr>PSI-PMI Paradigm Shift</vt:lpstr>
      <vt:lpstr>PSI-PMI Paradigm Shift</vt:lpstr>
      <vt:lpstr>PSI-PMI Paradigm Shift</vt:lpstr>
      <vt:lpstr>PSI-PMI Paradigm Shift</vt:lpstr>
      <vt:lpstr>PSI-PMI Paradigm Shift</vt:lpstr>
      <vt:lpstr>PSI-PMI Paradigm Shift</vt:lpstr>
      <vt:lpstr>PSI-PMI Paradigm Shift</vt:lpstr>
      <vt:lpstr>PSI-PMI Methods</vt:lpstr>
      <vt:lpstr>Pedagogy</vt:lpstr>
      <vt:lpstr>Pedagogy</vt:lpstr>
      <vt:lpstr>Pedagogy</vt:lpstr>
      <vt:lpstr>Formative Assessment</vt:lpstr>
      <vt:lpstr>Direct Instruction</vt:lpstr>
      <vt:lpstr>Direct Instruction</vt:lpstr>
      <vt:lpstr>Formative Assessment</vt:lpstr>
      <vt:lpstr>Formative Assessment</vt:lpstr>
      <vt:lpstr>Summative Assessment</vt:lpstr>
      <vt:lpstr>The Progressive Mathematics  Initiative (PMI)</vt:lpstr>
      <vt:lpstr>The Progressive Mathematics  Initiative (PMI)</vt:lpstr>
      <vt:lpstr>Algebra I APD EOC Test Results</vt:lpstr>
      <vt:lpstr>Algebra I ADP EOC Test Results</vt:lpstr>
      <vt:lpstr>The Progressive Mathematics  Initiative (PMI)</vt:lpstr>
      <vt:lpstr>The Progressive Mathematics  Initiative (PMI)</vt:lpstr>
      <vt:lpstr>The Progressive Mathematics  Initiative (PMI)</vt:lpstr>
      <vt:lpstr>Common Core Mathematics</vt:lpstr>
      <vt:lpstr>PMI  Common Core Mathematics</vt:lpstr>
      <vt:lpstr>www.njctl.org</vt:lpstr>
      <vt:lpstr>www.njctl.org</vt:lpstr>
      <vt:lpstr>www.njctl.org</vt:lpstr>
      <vt:lpstr>September Web Site Analytics</vt:lpstr>
      <vt:lpstr>September Web Site Analytics</vt:lpstr>
      <vt:lpstr>September Web Site Analytics</vt:lpstr>
      <vt:lpstr>September Web Site Analytics</vt:lpstr>
      <vt:lpstr>Students and Teachers   Learning Communities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Progressive Science Initiative  and the  Progressive Mathematics Initiative:  An Effective New Approach to Student Learning and Teacher Training  SMART Technologies and New Jersey Center for Teaching and Learning</dc:title>
  <dc:creator>Carrie Baretta</dc:creator>
  <cp:lastModifiedBy>Melissa</cp:lastModifiedBy>
  <cp:revision>208</cp:revision>
  <dcterms:created xsi:type="dcterms:W3CDTF">2011-10-11T14:41:24Z</dcterms:created>
  <dcterms:modified xsi:type="dcterms:W3CDTF">2011-10-21T13:27:57Z</dcterms:modified>
</cp:coreProperties>
</file>